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59" r:id="rId3"/>
    <p:sldId id="258" r:id="rId4"/>
    <p:sldId id="296" r:id="rId5"/>
    <p:sldId id="297" r:id="rId6"/>
    <p:sldId id="310" r:id="rId7"/>
    <p:sldId id="298" r:id="rId8"/>
    <p:sldId id="299" r:id="rId9"/>
    <p:sldId id="300" r:id="rId10"/>
    <p:sldId id="301" r:id="rId11"/>
    <p:sldId id="302" r:id="rId12"/>
    <p:sldId id="303" r:id="rId13"/>
    <p:sldId id="304" r:id="rId14"/>
    <p:sldId id="311" r:id="rId15"/>
    <p:sldId id="312" r:id="rId16"/>
    <p:sldId id="29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2A7E"/>
    <a:srgbClr val="EFFFFF"/>
    <a:srgbClr val="CCFFFF"/>
    <a:srgbClr val="1F497D"/>
    <a:srgbClr val="E6E6E6"/>
    <a:srgbClr val="1529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3" d="100"/>
          <a:sy n="113" d="100"/>
        </p:scale>
        <p:origin x="-1584" y="-108"/>
      </p:cViewPr>
      <p:guideLst>
        <p:guide orient="horz" pos="2160"/>
        <p:guide pos="2880"/>
      </p:guideLst>
    </p:cSldViewPr>
  </p:slideViewPr>
  <p:notesTextViewPr>
    <p:cViewPr>
      <p:scale>
        <a:sx n="1" d="1"/>
        <a:sy n="1" d="1"/>
      </p:scale>
      <p:origin x="0" y="0"/>
    </p:cViewPr>
  </p:notesTextViewPr>
  <p:notesViewPr>
    <p:cSldViewPr snapToGrid="0" showGuides="1">
      <p:cViewPr varScale="1">
        <p:scale>
          <a:sx n="81" d="100"/>
          <a:sy n="81" d="100"/>
        </p:scale>
        <p:origin x="31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 xmlns:a16="http://schemas.microsoft.com/office/drawing/2014/main" id="{4AF240D1-2FFD-4E82-AD92-135059A915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 xmlns:a16="http://schemas.microsoft.com/office/drawing/2014/main" id="{A4A084C5-3ECA-472A-8780-ABDC4A4076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B66139-9B0F-4285-A7C8-5F3DD1739595}" type="datetimeFigureOut">
              <a:rPr lang="zh-CN" altLang="en-US" smtClean="0"/>
              <a:t>2023/9/16 Saturday</a:t>
            </a:fld>
            <a:endParaRPr lang="zh-CN" altLang="en-US"/>
          </a:p>
        </p:txBody>
      </p:sp>
      <p:sp>
        <p:nvSpPr>
          <p:cNvPr id="4" name="页脚占位符 3">
            <a:extLst>
              <a:ext uri="{FF2B5EF4-FFF2-40B4-BE49-F238E27FC236}">
                <a16:creationId xmlns="" xmlns:a16="http://schemas.microsoft.com/office/drawing/2014/main" id="{FD42B565-4AEC-46B9-A335-C14746C9127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 xmlns:a16="http://schemas.microsoft.com/office/drawing/2014/main" id="{14DF41CB-4482-415A-A61B-61BBC5D20FF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964104-390F-47AC-91D9-CA37E3CE05E7}" type="slidenum">
              <a:rPr lang="zh-CN" altLang="en-US" smtClean="0"/>
              <a:t>‹#›</a:t>
            </a:fld>
            <a:endParaRPr lang="zh-CN" altLang="en-US"/>
          </a:p>
        </p:txBody>
      </p:sp>
    </p:spTree>
    <p:extLst>
      <p:ext uri="{BB962C8B-B14F-4D97-AF65-F5344CB8AC3E}">
        <p14:creationId xmlns:p14="http://schemas.microsoft.com/office/powerpoint/2010/main" val="41594840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1F497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F35C9E2-507E-45B8-BD25-F3C98D86BE5F}" type="slidenum">
              <a:rPr lang="zh-CN" altLang="en-US" smtClean="0"/>
              <a:t>‹#›</a:t>
            </a:fld>
            <a:endParaRPr lang="zh-CN" altLang="en-US"/>
          </a:p>
        </p:txBody>
      </p:sp>
      <p:pic>
        <p:nvPicPr>
          <p:cNvPr id="8" name="图片 7">
            <a:extLst>
              <a:ext uri="{FF2B5EF4-FFF2-40B4-BE49-F238E27FC236}">
                <a16:creationId xmlns="" xmlns:a16="http://schemas.microsoft.com/office/drawing/2014/main" id="{EBC2CD89-FE11-49FA-AAAE-CC318F4DE9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42392" y="756341"/>
            <a:ext cx="4263399" cy="680573"/>
          </a:xfrm>
          <a:prstGeom prst="rect">
            <a:avLst/>
          </a:prstGeom>
          <a:effectLst>
            <a:outerShdw blurRad="50800" dist="50800" dir="5400000" algn="ctr" rotWithShape="0">
              <a:srgbClr val="000000">
                <a:alpha val="98000"/>
              </a:srgbClr>
            </a:outerShdw>
          </a:effectLst>
        </p:spPr>
      </p:pic>
    </p:spTree>
    <p:extLst>
      <p:ext uri="{BB962C8B-B14F-4D97-AF65-F5344CB8AC3E}">
        <p14:creationId xmlns:p14="http://schemas.microsoft.com/office/powerpoint/2010/main" val="418245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11355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1800173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3" name="副标题 2">
            <a:extLst>
              <a:ext uri="{FF2B5EF4-FFF2-40B4-BE49-F238E27FC236}">
                <a16:creationId xmlns="" xmlns:a16="http://schemas.microsoft.com/office/drawing/2014/main" id="{85A6BFFB-7659-48C8-8609-8C1F821112D9}"/>
              </a:ext>
            </a:extLst>
          </p:cNvPr>
          <p:cNvSpPr>
            <a:spLocks noGrp="1"/>
          </p:cNvSpPr>
          <p:nvPr>
            <p:ph type="subTitle" idx="1"/>
          </p:nvPr>
        </p:nvSpPr>
        <p:spPr>
          <a:xfrm>
            <a:off x="791939" y="3602038"/>
            <a:ext cx="7331527" cy="1655762"/>
          </a:xfrm>
        </p:spPr>
        <p:txBody>
          <a:bodyPr anchor="ctr">
            <a:normAutofit/>
          </a:bodyPr>
          <a:lstStyle>
            <a:lvl1pPr marL="0" indent="0" algn="ctr">
              <a:buNone/>
              <a:defRPr sz="28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zh-CN" altLang="en-US" dirty="0"/>
              <a:t>单击此处编辑母版副标题样式</a:t>
            </a:r>
          </a:p>
        </p:txBody>
      </p:sp>
      <p:pic>
        <p:nvPicPr>
          <p:cNvPr id="8" name="图片 7">
            <a:extLst>
              <a:ext uri="{FF2B5EF4-FFF2-40B4-BE49-F238E27FC236}">
                <a16:creationId xmlns="" xmlns:a16="http://schemas.microsoft.com/office/drawing/2014/main" id="{2CC7BE25-A385-49B9-B7DA-D25F43F6F1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3228" y="756346"/>
            <a:ext cx="3197549" cy="680573"/>
          </a:xfrm>
          <a:prstGeom prst="rect">
            <a:avLst/>
          </a:prstGeom>
          <a:effectLst>
            <a:outerShdw blurRad="50800" dist="50800" dir="5400000" algn="ctr" rotWithShape="0">
              <a:srgbClr val="000000">
                <a:alpha val="98000"/>
              </a:srgbClr>
            </a:outerShdw>
          </a:effectLst>
        </p:spPr>
      </p:pic>
      <p:sp>
        <p:nvSpPr>
          <p:cNvPr id="14" name="标题 13">
            <a:extLst>
              <a:ext uri="{FF2B5EF4-FFF2-40B4-BE49-F238E27FC236}">
                <a16:creationId xmlns="" xmlns:a16="http://schemas.microsoft.com/office/drawing/2014/main" id="{757F1410-8C27-41B6-A87B-6243C87C3ACB}"/>
              </a:ext>
            </a:extLst>
          </p:cNvPr>
          <p:cNvSpPr>
            <a:spLocks noGrp="1"/>
          </p:cNvSpPr>
          <p:nvPr>
            <p:ph type="title"/>
          </p:nvPr>
        </p:nvSpPr>
        <p:spPr>
          <a:xfrm>
            <a:off x="628650" y="2093694"/>
            <a:ext cx="7886700" cy="1325563"/>
          </a:xfrm>
        </p:spPr>
        <p:txBody>
          <a:bodyPr>
            <a:normAutofit/>
          </a:bodyPr>
          <a:lstStyle>
            <a:lvl1pPr algn="ctr">
              <a:defRPr sz="4800"/>
            </a:lvl1pPr>
          </a:lstStyle>
          <a:p>
            <a:r>
              <a:rPr lang="zh-CN" altLang="en-US" dirty="0"/>
              <a:t>单击此处编辑母版标题样式</a:t>
            </a:r>
          </a:p>
        </p:txBody>
      </p:sp>
      <p:sp>
        <p:nvSpPr>
          <p:cNvPr id="15" name="日期占位符 14">
            <a:extLst>
              <a:ext uri="{FF2B5EF4-FFF2-40B4-BE49-F238E27FC236}">
                <a16:creationId xmlns="" xmlns:a16="http://schemas.microsoft.com/office/drawing/2014/main" id="{4D5E6D2F-9891-483B-9156-524DB22788F4}"/>
              </a:ext>
            </a:extLst>
          </p:cNvPr>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16" name="页脚占位符 15">
            <a:extLst>
              <a:ext uri="{FF2B5EF4-FFF2-40B4-BE49-F238E27FC236}">
                <a16:creationId xmlns="" xmlns:a16="http://schemas.microsoft.com/office/drawing/2014/main" id="{CDFB9CEC-C547-42AD-8A87-082CC2008F97}"/>
              </a:ext>
            </a:extLst>
          </p:cNvPr>
          <p:cNvSpPr>
            <a:spLocks noGrp="1"/>
          </p:cNvSpPr>
          <p:nvPr>
            <p:ph type="ftr" sz="quarter" idx="11"/>
          </p:nvPr>
        </p:nvSpPr>
        <p:spPr/>
        <p:txBody>
          <a:bodyPr/>
          <a:lstStyle/>
          <a:p>
            <a:endParaRPr lang="zh-CN" altLang="en-US"/>
          </a:p>
        </p:txBody>
      </p:sp>
      <p:sp>
        <p:nvSpPr>
          <p:cNvPr id="17" name="灯片编号占位符 16">
            <a:extLst>
              <a:ext uri="{FF2B5EF4-FFF2-40B4-BE49-F238E27FC236}">
                <a16:creationId xmlns="" xmlns:a16="http://schemas.microsoft.com/office/drawing/2014/main" id="{365E8021-975F-4BE1-94F8-C1690EB99864}"/>
              </a:ext>
            </a:extLst>
          </p:cNvPr>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3656938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标题和内容">
    <p:bg>
      <p:bgPr>
        <a:solidFill>
          <a:schemeClr val="bg2"/>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B77D88C-7031-4B17-BB7C-A0E8A3F7F73D}"/>
              </a:ext>
            </a:extLst>
          </p:cNvPr>
          <p:cNvSpPr>
            <a:spLocks noGrp="1"/>
          </p:cNvSpPr>
          <p:nvPr>
            <p:ph type="title"/>
          </p:nvPr>
        </p:nvSpPr>
        <p:spPr>
          <a:xfrm>
            <a:off x="391887" y="617864"/>
            <a:ext cx="6147460" cy="619189"/>
          </a:xfrm>
        </p:spPr>
        <p:txBody>
          <a:bodyPr>
            <a:normAutofit/>
          </a:bodyPr>
          <a:lstStyle>
            <a:lvl1pPr>
              <a:defRPr sz="3200"/>
            </a:lvl1pPr>
          </a:lstStyle>
          <a:p>
            <a:r>
              <a:rPr lang="zh-CN" altLang="en-US" dirty="0"/>
              <a:t>单击此处编辑母版标题样式</a:t>
            </a:r>
          </a:p>
        </p:txBody>
      </p:sp>
      <p:sp>
        <p:nvSpPr>
          <p:cNvPr id="3" name="内容占位符 2">
            <a:extLst>
              <a:ext uri="{FF2B5EF4-FFF2-40B4-BE49-F238E27FC236}">
                <a16:creationId xmlns="" xmlns:a16="http://schemas.microsoft.com/office/drawing/2014/main" id="{0F21623B-0D88-4166-AB5B-DB6925D4B5B6}"/>
              </a:ext>
            </a:extLst>
          </p:cNvPr>
          <p:cNvSpPr>
            <a:spLocks noGrp="1"/>
          </p:cNvSpPr>
          <p:nvPr>
            <p:ph idx="1"/>
          </p:nvPr>
        </p:nvSpPr>
        <p:spPr>
          <a:xfrm>
            <a:off x="391889" y="1357750"/>
            <a:ext cx="6147459" cy="4932219"/>
          </a:xfrm>
        </p:spPr>
        <p:txBody>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pic>
        <p:nvPicPr>
          <p:cNvPr id="7" name="图片 6">
            <a:extLst>
              <a:ext uri="{FF2B5EF4-FFF2-40B4-BE49-F238E27FC236}">
                <a16:creationId xmlns="" xmlns:a16="http://schemas.microsoft.com/office/drawing/2014/main" id="{634C2563-F51E-4988-8E73-629ECC86AF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96525" y="214040"/>
            <a:ext cx="2199213" cy="468085"/>
          </a:xfrm>
          <a:prstGeom prst="rect">
            <a:avLst/>
          </a:prstGeom>
          <a:effectLst/>
        </p:spPr>
      </p:pic>
      <p:sp>
        <p:nvSpPr>
          <p:cNvPr id="10" name="日期占位符 9">
            <a:extLst>
              <a:ext uri="{FF2B5EF4-FFF2-40B4-BE49-F238E27FC236}">
                <a16:creationId xmlns="" xmlns:a16="http://schemas.microsoft.com/office/drawing/2014/main" id="{18F5C65F-BFEE-4292-9137-2630CEFCB9E7}"/>
              </a:ext>
            </a:extLst>
          </p:cNvPr>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11" name="页脚占位符 10">
            <a:extLst>
              <a:ext uri="{FF2B5EF4-FFF2-40B4-BE49-F238E27FC236}">
                <a16:creationId xmlns="" xmlns:a16="http://schemas.microsoft.com/office/drawing/2014/main" id="{B21ABF50-B602-4762-8880-73332715BBD3}"/>
              </a:ext>
            </a:extLst>
          </p:cNvPr>
          <p:cNvSpPr>
            <a:spLocks noGrp="1"/>
          </p:cNvSpPr>
          <p:nvPr>
            <p:ph type="ftr" sz="quarter" idx="11"/>
          </p:nvPr>
        </p:nvSpPr>
        <p:spPr/>
        <p:txBody>
          <a:bodyPr/>
          <a:lstStyle/>
          <a:p>
            <a:endParaRPr lang="zh-CN" altLang="en-US"/>
          </a:p>
        </p:txBody>
      </p:sp>
      <p:sp>
        <p:nvSpPr>
          <p:cNvPr id="12" name="灯片编号占位符 11">
            <a:extLst>
              <a:ext uri="{FF2B5EF4-FFF2-40B4-BE49-F238E27FC236}">
                <a16:creationId xmlns="" xmlns:a16="http://schemas.microsoft.com/office/drawing/2014/main" id="{989E565B-3C23-4942-A181-BA768C9D3C90}"/>
              </a:ext>
            </a:extLst>
          </p:cNvPr>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2159346746"/>
      </p:ext>
    </p:extLst>
  </p:cSld>
  <p:clrMapOvr>
    <a:masterClrMapping/>
  </p:clrMapOvr>
  <p:extLst>
    <p:ext uri="{DCECCB84-F9BA-43D5-87BE-67443E8EF086}">
      <p15:sldGuideLst xmlns="" xmlns:p15="http://schemas.microsoft.com/office/powerpoint/2012/main">
        <p15:guide id="1" orient="horz" pos="391" userDrawn="1">
          <p15:clr>
            <a:srgbClr val="FBAE40"/>
          </p15:clr>
        </p15:guide>
        <p15:guide id="2" pos="24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387350" y="620713"/>
            <a:ext cx="8512392" cy="724638"/>
          </a:xfrm>
        </p:spPr>
        <p:txBody>
          <a:bodyPr>
            <a:normAutofit/>
          </a:bodyPr>
          <a:lstStyle>
            <a:lvl1pPr>
              <a:defRPr sz="3200" b="1"/>
            </a:lvl1pPr>
          </a:lstStyle>
          <a:p>
            <a:r>
              <a:rPr lang="zh-CN" altLang="en-US" dirty="0"/>
              <a:t>单击此处编辑母版标题样式</a:t>
            </a:r>
            <a:endParaRPr lang="en-US" dirty="0"/>
          </a:p>
        </p:txBody>
      </p:sp>
      <p:sp>
        <p:nvSpPr>
          <p:cNvPr id="3" name="Content Placeholder 2"/>
          <p:cNvSpPr>
            <a:spLocks noGrp="1"/>
          </p:cNvSpPr>
          <p:nvPr>
            <p:ph idx="1"/>
          </p:nvPr>
        </p:nvSpPr>
        <p:spPr>
          <a:xfrm>
            <a:off x="387350" y="1374871"/>
            <a:ext cx="8512392" cy="4981480"/>
          </a:xfrm>
        </p:spPr>
        <p:txBody>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4" name="Date Placeholder 3"/>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F35C9E2-507E-45B8-BD25-F3C98D86BE5F}" type="slidenum">
              <a:rPr lang="zh-CN" altLang="en-US" smtClean="0"/>
              <a:t>‹#›</a:t>
            </a:fld>
            <a:endParaRPr lang="zh-CN" altLang="en-US"/>
          </a:p>
        </p:txBody>
      </p:sp>
      <p:pic>
        <p:nvPicPr>
          <p:cNvPr id="8" name="图片 7">
            <a:extLst>
              <a:ext uri="{FF2B5EF4-FFF2-40B4-BE49-F238E27FC236}">
                <a16:creationId xmlns="" xmlns:a16="http://schemas.microsoft.com/office/drawing/2014/main" id="{4D3F5C65-828F-4055-8570-4FE57EB5F51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583" y="123108"/>
            <a:ext cx="2932284" cy="468085"/>
          </a:xfrm>
          <a:prstGeom prst="rect">
            <a:avLst/>
          </a:prstGeom>
          <a:effectLst/>
        </p:spPr>
      </p:pic>
    </p:spTree>
    <p:extLst>
      <p:ext uri="{BB962C8B-B14F-4D97-AF65-F5344CB8AC3E}">
        <p14:creationId xmlns:p14="http://schemas.microsoft.com/office/powerpoint/2010/main" val="4210980302"/>
      </p:ext>
    </p:extLst>
  </p:cSld>
  <p:clrMapOvr>
    <a:masterClrMapping/>
  </p:clrMapOvr>
  <p:extLst>
    <p:ext uri="{DCECCB84-F9BA-43D5-87BE-67443E8EF086}">
      <p15:sldGuideLst xmlns="" xmlns:p15="http://schemas.microsoft.com/office/powerpoint/2012/main">
        <p15:guide id="1" orient="horz" pos="391" userDrawn="1">
          <p15:clr>
            <a:srgbClr val="FBAE40"/>
          </p15:clr>
        </p15:guide>
        <p15:guide id="2" pos="24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3413130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1098040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387414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333364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189547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1412979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D96BA32-6B79-4895-824E-744062688BEE}" type="datetimeFigureOut">
              <a:rPr lang="zh-CN" altLang="en-US" smtClean="0"/>
              <a:t>2023/9/16 Saturday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357095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F497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6BA32-6B79-4895-824E-744062688BEE}" type="datetimeFigureOut">
              <a:rPr lang="zh-CN" altLang="en-US" smtClean="0"/>
              <a:t>2023/9/16 Saturday</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5C9E2-507E-45B8-BD25-F3C98D86BE5F}" type="slidenum">
              <a:rPr lang="zh-CN" altLang="en-US" smtClean="0"/>
              <a:t>‹#›</a:t>
            </a:fld>
            <a:endParaRPr lang="zh-CN" altLang="en-US"/>
          </a:p>
        </p:txBody>
      </p:sp>
    </p:spTree>
    <p:extLst>
      <p:ext uri="{BB962C8B-B14F-4D97-AF65-F5344CB8AC3E}">
        <p14:creationId xmlns:p14="http://schemas.microsoft.com/office/powerpoint/2010/main" val="3809181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49" r:id="rId12"/>
    <p:sldLayoutId id="214748365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8ECDCE3-1A4E-494C-929E-CF5F872D8E0A}"/>
              </a:ext>
            </a:extLst>
          </p:cNvPr>
          <p:cNvSpPr>
            <a:spLocks noGrp="1"/>
          </p:cNvSpPr>
          <p:nvPr>
            <p:ph type="ctrTitle"/>
          </p:nvPr>
        </p:nvSpPr>
        <p:spPr>
          <a:xfrm>
            <a:off x="255815" y="1719943"/>
            <a:ext cx="8632372" cy="1807028"/>
          </a:xfrm>
        </p:spPr>
        <p:txBody>
          <a:bodyPr anchor="ctr">
            <a:normAutofit/>
          </a:bodyPr>
          <a:lstStyle/>
          <a:p>
            <a:r>
              <a:rPr lang="zh-CN" altLang="en-US" sz="4400" dirty="0" smtClean="0">
                <a:solidFill>
                  <a:schemeClr val="bg1"/>
                </a:solidFill>
                <a:latin typeface="Microsoft YaHei UI" panose="020B0503020204020204" pitchFamily="34" charset="-122"/>
                <a:ea typeface="Microsoft YaHei UI" panose="020B0503020204020204" pitchFamily="34" charset="-122"/>
              </a:rPr>
              <a:t>大学英语</a:t>
            </a:r>
            <a:r>
              <a:rPr lang="en-US" altLang="zh-CN" sz="4400" dirty="0" smtClean="0">
                <a:solidFill>
                  <a:schemeClr val="bg1"/>
                </a:solidFill>
                <a:latin typeface="Microsoft YaHei UI" panose="020B0503020204020204" pitchFamily="34" charset="-122"/>
                <a:ea typeface="Microsoft YaHei UI" panose="020B0503020204020204" pitchFamily="34" charset="-122"/>
              </a:rPr>
              <a:t/>
            </a:r>
            <a:br>
              <a:rPr lang="en-US" altLang="zh-CN" sz="4400" dirty="0" smtClean="0">
                <a:solidFill>
                  <a:schemeClr val="bg1"/>
                </a:solidFill>
                <a:latin typeface="Microsoft YaHei UI" panose="020B0503020204020204" pitchFamily="34" charset="-122"/>
                <a:ea typeface="Microsoft YaHei UI" panose="020B0503020204020204" pitchFamily="34" charset="-122"/>
              </a:rPr>
            </a:br>
            <a:r>
              <a:rPr lang="en-US" altLang="zh-CN" sz="4400" dirty="0" smtClean="0">
                <a:solidFill>
                  <a:schemeClr val="bg1"/>
                </a:solidFill>
                <a:latin typeface="Microsoft YaHei UI" panose="020B0503020204020204" pitchFamily="34" charset="-122"/>
                <a:ea typeface="Microsoft YaHei UI" panose="020B0503020204020204" pitchFamily="34" charset="-122"/>
              </a:rPr>
              <a:t>College </a:t>
            </a:r>
            <a:r>
              <a:rPr lang="en-US" altLang="zh-CN" sz="4400" dirty="0" smtClean="0">
                <a:solidFill>
                  <a:schemeClr val="bg1"/>
                </a:solidFill>
                <a:latin typeface="Microsoft YaHei UI" panose="020B0503020204020204" pitchFamily="34" charset="-122"/>
                <a:ea typeface="Microsoft YaHei UI" panose="020B0503020204020204" pitchFamily="34" charset="-122"/>
              </a:rPr>
              <a:t>English</a:t>
            </a:r>
            <a:endParaRPr lang="zh-CN" altLang="en-US" sz="4400" dirty="0">
              <a:solidFill>
                <a:schemeClr val="bg1"/>
              </a:solidFill>
              <a:latin typeface="Microsoft YaHei UI" panose="020B0503020204020204" pitchFamily="34" charset="-122"/>
              <a:ea typeface="Microsoft YaHei UI" panose="020B0503020204020204" pitchFamily="34" charset="-122"/>
            </a:endParaRPr>
          </a:p>
        </p:txBody>
      </p:sp>
      <p:sp>
        <p:nvSpPr>
          <p:cNvPr id="3" name="副标题 2">
            <a:extLst>
              <a:ext uri="{FF2B5EF4-FFF2-40B4-BE49-F238E27FC236}">
                <a16:creationId xmlns="" xmlns:a16="http://schemas.microsoft.com/office/drawing/2014/main" id="{FE61BAB5-74F2-48AD-A98A-BFF377DEC714}"/>
              </a:ext>
            </a:extLst>
          </p:cNvPr>
          <p:cNvSpPr>
            <a:spLocks noGrp="1"/>
          </p:cNvSpPr>
          <p:nvPr>
            <p:ph type="subTitle" idx="1"/>
          </p:nvPr>
        </p:nvSpPr>
        <p:spPr>
          <a:xfrm>
            <a:off x="-315682" y="3602038"/>
            <a:ext cx="9775369" cy="1655763"/>
          </a:xfrm>
        </p:spPr>
        <p:txBody>
          <a:bodyPr anchor="ctr">
            <a:normAutofit/>
          </a:bodyPr>
          <a:lstStyle/>
          <a:p>
            <a:r>
              <a:rPr lang="zh-CN" altLang="en-US" dirty="0">
                <a:solidFill>
                  <a:schemeClr val="bg1"/>
                </a:solidFill>
                <a:latin typeface="Microsoft YaHei UI" panose="020B0503020204020204" pitchFamily="34" charset="-122"/>
                <a:ea typeface="Microsoft YaHei UI" panose="020B0503020204020204" pitchFamily="34" charset="-122"/>
              </a:rPr>
              <a:t>主讲</a:t>
            </a:r>
            <a:r>
              <a:rPr lang="zh-CN" altLang="en-US" dirty="0" smtClean="0">
                <a:solidFill>
                  <a:schemeClr val="bg1"/>
                </a:solidFill>
                <a:latin typeface="Microsoft YaHei UI" panose="020B0503020204020204" pitchFamily="34" charset="-122"/>
                <a:ea typeface="Microsoft YaHei UI" panose="020B0503020204020204" pitchFamily="34" charset="-122"/>
              </a:rPr>
              <a:t>：常老师</a:t>
            </a:r>
            <a:endParaRPr lang="zh-CN" altLang="en-US" dirty="0">
              <a:solidFill>
                <a:schemeClr val="bg1"/>
              </a:solidFill>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552785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a:bodyPr>
          <a:lstStyle/>
          <a:p>
            <a:pPr marL="0" indent="0" algn="just">
              <a:spcAft>
                <a:spcPts val="0"/>
              </a:spcAft>
              <a:buNone/>
            </a:pPr>
            <a:r>
              <a:rPr lang="en-US" altLang="zh-CN" kern="100" dirty="0">
                <a:latin typeface="Times New Roman"/>
                <a:ea typeface="宋体"/>
                <a:cs typeface="Times New Roman"/>
              </a:rPr>
              <a:t>9 King's Street library opened at 9:00. Watson was there as the heavy oak doors were unlocked by the librarian. He went in, </a:t>
            </a:r>
            <a:r>
              <a:rPr lang="en-US" altLang="zh-CN" kern="100" dirty="0">
                <a:solidFill>
                  <a:srgbClr val="FF0000"/>
                </a:solidFill>
                <a:latin typeface="Times New Roman"/>
                <a:ea typeface="宋体"/>
                <a:cs typeface="Times New Roman"/>
              </a:rPr>
              <a:t>relieve</a:t>
            </a:r>
            <a:r>
              <a:rPr lang="en-US" altLang="zh-CN" kern="100" dirty="0">
                <a:latin typeface="Times New Roman"/>
                <a:ea typeface="宋体"/>
                <a:cs typeface="Times New Roman"/>
              </a:rPr>
              <a:t>d to be out of the weather. The librarian smiled at him, but as he passed, she looked over to her colleague and gently shook her head. The colleague glanced at Watson, and then looked away. They knew, and he knew they knew, but no one said a word. Watson </a:t>
            </a:r>
            <a:r>
              <a:rPr lang="en-US" altLang="zh-CN" kern="100" dirty="0">
                <a:solidFill>
                  <a:srgbClr val="FF0000"/>
                </a:solidFill>
                <a:latin typeface="Times New Roman"/>
                <a:ea typeface="宋体"/>
                <a:cs typeface="Times New Roman"/>
              </a:rPr>
              <a:t>walked over</a:t>
            </a:r>
            <a:r>
              <a:rPr lang="en-US" altLang="zh-CN" kern="100" dirty="0">
                <a:latin typeface="Times New Roman"/>
                <a:ea typeface="宋体"/>
                <a:cs typeface="Times New Roman"/>
              </a:rPr>
              <a:t> to the newspaper section, took a copy of the Times, and silently sat down to read.</a:t>
            </a:r>
            <a:endParaRPr lang="zh-CN" altLang="zh-CN" sz="3600" kern="100" dirty="0">
              <a:ea typeface="宋体"/>
              <a:cs typeface="Times New Roman"/>
            </a:endParaRPr>
          </a:p>
          <a:p>
            <a:pPr marL="0" indent="0" algn="just">
              <a:spcAft>
                <a:spcPts val="0"/>
              </a:spcAft>
              <a:buNone/>
            </a:pPr>
            <a:r>
              <a:rPr lang="en-US" altLang="zh-CN" kern="100" dirty="0">
                <a:solidFill>
                  <a:srgbClr val="FF0000"/>
                </a:solidFill>
                <a:latin typeface="Times New Roman"/>
                <a:ea typeface="宋体"/>
                <a:cs typeface="Times New Roman"/>
              </a:rPr>
              <a:t>relieve		This will relieve the heat of the fever.</a:t>
            </a:r>
            <a:endParaRPr lang="zh-CN" altLang="zh-CN" sz="3600" kern="100" dirty="0">
              <a:ea typeface="宋体"/>
              <a:cs typeface="Times New Roman"/>
            </a:endParaRPr>
          </a:p>
          <a:p>
            <a:pPr marL="0" indent="0" algn="just">
              <a:spcAft>
                <a:spcPts val="0"/>
              </a:spcAft>
              <a:buNone/>
            </a:pPr>
            <a:r>
              <a:rPr lang="en-US" altLang="zh-CN" kern="100" dirty="0">
                <a:solidFill>
                  <a:srgbClr val="FF0000"/>
                </a:solidFill>
                <a:latin typeface="Times New Roman"/>
                <a:ea typeface="宋体"/>
                <a:cs typeface="Times New Roman"/>
              </a:rPr>
              <a:t>walk over		</a:t>
            </a:r>
            <a:endParaRPr lang="zh-CN" altLang="zh-CN" sz="3600" kern="100" dirty="0">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92500" lnSpcReduction="10000"/>
          </a:bodyPr>
          <a:lstStyle/>
          <a:p>
            <a:pPr marL="0" indent="0" algn="just">
              <a:spcAft>
                <a:spcPts val="0"/>
              </a:spcAft>
              <a:buNone/>
            </a:pPr>
            <a:r>
              <a:rPr lang="en-US" altLang="zh-CN" kern="100" dirty="0">
                <a:latin typeface="Times New Roman"/>
                <a:ea typeface="宋体"/>
                <a:cs typeface="Times New Roman"/>
              </a:rPr>
              <a:t>10 It was quiet in the library. The wooden floors and walls </a:t>
            </a:r>
            <a:r>
              <a:rPr lang="en-US" altLang="zh-CN" kern="100" dirty="0">
                <a:solidFill>
                  <a:srgbClr val="FF0000"/>
                </a:solidFill>
                <a:latin typeface="Times New Roman"/>
                <a:ea typeface="宋体"/>
                <a:cs typeface="Times New Roman"/>
              </a:rPr>
              <a:t>kept out of</a:t>
            </a:r>
            <a:r>
              <a:rPr lang="en-US" altLang="zh-CN" kern="100" dirty="0">
                <a:latin typeface="Times New Roman"/>
                <a:ea typeface="宋体"/>
                <a:cs typeface="Times New Roman"/>
              </a:rPr>
              <a:t> the noise of the city. Watson read and the clock ticked steadily. His thoughts </a:t>
            </a:r>
            <a:r>
              <a:rPr lang="en-US" altLang="zh-CN" kern="100" dirty="0">
                <a:solidFill>
                  <a:srgbClr val="FF0000"/>
                </a:solidFill>
                <a:latin typeface="Times New Roman"/>
                <a:ea typeface="宋体"/>
                <a:cs typeface="Times New Roman"/>
              </a:rPr>
              <a:t>wandered away</a:t>
            </a:r>
            <a:r>
              <a:rPr lang="en-US" altLang="zh-CN" kern="100" dirty="0">
                <a:latin typeface="Times New Roman"/>
                <a:ea typeface="宋体"/>
                <a:cs typeface="Times New Roman"/>
              </a:rPr>
              <a:t> from the black and white ink to </a:t>
            </a:r>
            <a:r>
              <a:rPr lang="en-US" altLang="zh-CN" kern="100" dirty="0">
                <a:solidFill>
                  <a:srgbClr val="FF0000"/>
                </a:solidFill>
                <a:latin typeface="Times New Roman"/>
                <a:ea typeface="宋体"/>
                <a:cs typeface="Times New Roman"/>
              </a:rPr>
              <a:t>settle on</a:t>
            </a:r>
            <a:r>
              <a:rPr lang="en-US" altLang="zh-CN" kern="100" dirty="0">
                <a:latin typeface="Times New Roman"/>
                <a:ea typeface="宋体"/>
                <a:cs typeface="Times New Roman"/>
              </a:rPr>
              <a:t> his current situation. "Unemployed", he thought. "That's what I am. I am a fifty-three year-old, unemployed, senior office manager. And I have no idea what I'm going to do." </a:t>
            </a:r>
            <a:endParaRPr lang="zh-CN" altLang="zh-CN" sz="3600" kern="100" dirty="0">
              <a:ea typeface="宋体"/>
              <a:cs typeface="Times New Roman"/>
            </a:endParaRPr>
          </a:p>
          <a:p>
            <a:pPr marL="0" indent="0" algn="just">
              <a:spcAft>
                <a:spcPts val="0"/>
              </a:spcAft>
              <a:buNone/>
            </a:pPr>
            <a:r>
              <a:rPr lang="en-US" altLang="zh-CN" kern="100" dirty="0">
                <a:solidFill>
                  <a:srgbClr val="FF0000"/>
                </a:solidFill>
                <a:latin typeface="Times New Roman"/>
                <a:ea typeface="宋体"/>
                <a:cs typeface="Times New Roman"/>
              </a:rPr>
              <a:t>keep out of		</a:t>
            </a:r>
            <a:r>
              <a:rPr lang="zh-CN" altLang="zh-CN" kern="100" dirty="0">
                <a:solidFill>
                  <a:srgbClr val="FF0000"/>
                </a:solidFill>
                <a:latin typeface="Times New Roman"/>
                <a:ea typeface="宋体"/>
                <a:cs typeface="Times New Roman"/>
              </a:rPr>
              <a:t>躲开</a:t>
            </a:r>
            <a:r>
              <a:rPr lang="en-US" altLang="zh-CN" kern="100" dirty="0">
                <a:solidFill>
                  <a:srgbClr val="FF0000"/>
                </a:solidFill>
                <a:latin typeface="Times New Roman"/>
                <a:ea typeface="宋体"/>
                <a:cs typeface="Times New Roman"/>
              </a:rPr>
              <a:t>, </a:t>
            </a:r>
            <a:r>
              <a:rPr lang="zh-CN" altLang="zh-CN" kern="100" dirty="0">
                <a:solidFill>
                  <a:srgbClr val="FF0000"/>
                </a:solidFill>
                <a:latin typeface="Times New Roman"/>
                <a:ea typeface="宋体"/>
                <a:cs typeface="Times New Roman"/>
              </a:rPr>
              <a:t>置身</a:t>
            </a:r>
            <a:r>
              <a:rPr lang="en-US" altLang="zh-CN" kern="100" dirty="0">
                <a:solidFill>
                  <a:srgbClr val="FF0000"/>
                </a:solidFill>
                <a:latin typeface="Times New Roman"/>
                <a:ea typeface="宋体"/>
                <a:cs typeface="Times New Roman"/>
              </a:rPr>
              <a:t>...</a:t>
            </a:r>
            <a:r>
              <a:rPr lang="zh-CN" altLang="zh-CN" kern="100" dirty="0">
                <a:solidFill>
                  <a:srgbClr val="FF0000"/>
                </a:solidFill>
                <a:latin typeface="Times New Roman"/>
                <a:ea typeface="宋体"/>
                <a:cs typeface="Times New Roman"/>
              </a:rPr>
              <a:t>之外</a:t>
            </a:r>
            <a:r>
              <a:rPr lang="en-US" altLang="zh-CN" kern="100" dirty="0">
                <a:solidFill>
                  <a:srgbClr val="FF0000"/>
                </a:solidFill>
                <a:latin typeface="Times New Roman"/>
                <a:ea typeface="宋体"/>
                <a:cs typeface="Times New Roman"/>
              </a:rPr>
              <a:t>keep out of trouble </a:t>
            </a:r>
            <a:r>
              <a:rPr lang="zh-CN" altLang="zh-CN" kern="100" dirty="0">
                <a:solidFill>
                  <a:srgbClr val="FF0000"/>
                </a:solidFill>
                <a:latin typeface="Times New Roman"/>
                <a:ea typeface="宋体"/>
                <a:cs typeface="Times New Roman"/>
              </a:rPr>
              <a:t>不卷入纠纷</a:t>
            </a:r>
            <a:r>
              <a:rPr lang="en-US" altLang="zh-CN" kern="100" dirty="0">
                <a:solidFill>
                  <a:srgbClr val="FF0000"/>
                </a:solidFill>
                <a:latin typeface="Times New Roman"/>
                <a:ea typeface="宋体"/>
                <a:cs typeface="Times New Roman"/>
              </a:rPr>
              <a:t>,keep out of debt </a:t>
            </a:r>
            <a:r>
              <a:rPr lang="zh-CN" altLang="zh-CN" kern="100" dirty="0">
                <a:solidFill>
                  <a:srgbClr val="FF0000"/>
                </a:solidFill>
                <a:latin typeface="Times New Roman"/>
                <a:ea typeface="宋体"/>
                <a:cs typeface="Times New Roman"/>
              </a:rPr>
              <a:t>不借债</a:t>
            </a:r>
            <a:r>
              <a:rPr lang="en-US" altLang="zh-CN" kern="100" dirty="0">
                <a:solidFill>
                  <a:srgbClr val="FF0000"/>
                </a:solidFill>
                <a:latin typeface="Times New Roman"/>
                <a:ea typeface="宋体"/>
                <a:cs typeface="Times New Roman"/>
              </a:rPr>
              <a:t>; </a:t>
            </a:r>
            <a:r>
              <a:rPr lang="zh-CN" altLang="zh-CN" kern="100" dirty="0">
                <a:solidFill>
                  <a:srgbClr val="FF0000"/>
                </a:solidFill>
                <a:latin typeface="Times New Roman"/>
                <a:ea typeface="宋体"/>
                <a:cs typeface="Times New Roman"/>
              </a:rPr>
              <a:t>翻译</a:t>
            </a:r>
            <a:r>
              <a:rPr lang="en-US" altLang="zh-CN" kern="100" dirty="0">
                <a:solidFill>
                  <a:srgbClr val="FF0000"/>
                </a:solidFill>
                <a:latin typeface="Times New Roman"/>
                <a:ea typeface="宋体"/>
                <a:cs typeface="Times New Roman"/>
              </a:rPr>
              <a:t>; </a:t>
            </a:r>
            <a:r>
              <a:rPr lang="zh-CN" altLang="zh-CN" kern="100" dirty="0">
                <a:solidFill>
                  <a:srgbClr val="FF0000"/>
                </a:solidFill>
                <a:latin typeface="Times New Roman"/>
                <a:ea typeface="宋体"/>
                <a:cs typeface="Times New Roman"/>
              </a:rPr>
              <a:t>不欠债</a:t>
            </a:r>
            <a:r>
              <a:rPr lang="en-US" altLang="zh-CN" kern="100" dirty="0">
                <a:solidFill>
                  <a:srgbClr val="FF0000"/>
                </a:solidFill>
                <a:latin typeface="Times New Roman"/>
                <a:ea typeface="宋体"/>
                <a:cs typeface="Times New Roman"/>
              </a:rPr>
              <a:t>; keep out of mischief</a:t>
            </a:r>
            <a:r>
              <a:rPr lang="zh-CN" altLang="zh-CN" kern="100" dirty="0">
                <a:solidFill>
                  <a:srgbClr val="FF0000"/>
                </a:solidFill>
                <a:latin typeface="Times New Roman"/>
                <a:ea typeface="宋体"/>
                <a:cs typeface="Times New Roman"/>
              </a:rPr>
              <a:t>不胡闹</a:t>
            </a:r>
            <a:r>
              <a:rPr lang="en-US" altLang="zh-CN" kern="100" dirty="0">
                <a:solidFill>
                  <a:srgbClr val="FF0000"/>
                </a:solidFill>
                <a:latin typeface="Times New Roman"/>
                <a:ea typeface="宋体"/>
                <a:cs typeface="Times New Roman"/>
              </a:rPr>
              <a:t>;</a:t>
            </a:r>
            <a:endParaRPr lang="zh-CN" altLang="zh-CN" sz="3600" kern="100" dirty="0">
              <a:ea typeface="宋体"/>
              <a:cs typeface="Times New Roman"/>
            </a:endParaRPr>
          </a:p>
          <a:p>
            <a:pPr marL="0" indent="0" algn="just">
              <a:spcAft>
                <a:spcPts val="0"/>
              </a:spcAft>
              <a:buNone/>
            </a:pPr>
            <a:r>
              <a:rPr lang="en-US" altLang="zh-CN" kern="100" dirty="0">
                <a:solidFill>
                  <a:srgbClr val="FF0000"/>
                </a:solidFill>
                <a:latin typeface="Times New Roman"/>
                <a:ea typeface="宋体"/>
                <a:cs typeface="Times New Roman"/>
              </a:rPr>
              <a:t>wander away	wander off </a:t>
            </a:r>
            <a:r>
              <a:rPr lang="zh-CN" altLang="zh-CN" kern="100" dirty="0">
                <a:solidFill>
                  <a:srgbClr val="FF0000"/>
                </a:solidFill>
                <a:latin typeface="Times New Roman"/>
                <a:ea typeface="宋体"/>
                <a:cs typeface="Times New Roman"/>
              </a:rPr>
              <a:t>漫步；漫游；离群走散</a:t>
            </a:r>
            <a:r>
              <a:rPr lang="en-US" altLang="zh-CN" kern="100" dirty="0">
                <a:solidFill>
                  <a:srgbClr val="FF0000"/>
                </a:solidFill>
                <a:latin typeface="Times New Roman"/>
                <a:ea typeface="宋体"/>
                <a:cs typeface="Times New Roman"/>
              </a:rPr>
              <a:t>;wander about </a:t>
            </a:r>
            <a:r>
              <a:rPr lang="zh-CN" altLang="zh-CN" kern="100" dirty="0">
                <a:solidFill>
                  <a:srgbClr val="FF0000"/>
                </a:solidFill>
                <a:latin typeface="Times New Roman"/>
                <a:ea typeface="宋体"/>
                <a:cs typeface="Times New Roman"/>
              </a:rPr>
              <a:t>徘徊；流浪；漫步</a:t>
            </a:r>
            <a:r>
              <a:rPr lang="en-US" altLang="zh-CN" kern="100" dirty="0">
                <a:solidFill>
                  <a:srgbClr val="FF0000"/>
                </a:solidFill>
                <a:latin typeface="Times New Roman"/>
                <a:ea typeface="宋体"/>
                <a:cs typeface="Times New Roman"/>
              </a:rPr>
              <a:t>;wander from </a:t>
            </a:r>
            <a:r>
              <a:rPr lang="zh-CN" altLang="zh-CN" kern="100" dirty="0">
                <a:solidFill>
                  <a:srgbClr val="FF0000"/>
                </a:solidFill>
                <a:latin typeface="Times New Roman"/>
                <a:ea typeface="宋体"/>
                <a:cs typeface="Times New Roman"/>
              </a:rPr>
              <a:t>离题</a:t>
            </a:r>
            <a:endParaRPr lang="zh-CN" altLang="zh-CN" sz="3600" kern="100" dirty="0">
              <a:ea typeface="宋体"/>
              <a:cs typeface="Times New Roman"/>
            </a:endParaRPr>
          </a:p>
          <a:p>
            <a:pPr marL="0" indent="0" algn="just">
              <a:spcAft>
                <a:spcPts val="0"/>
              </a:spcAft>
              <a:buNone/>
            </a:pPr>
            <a:r>
              <a:rPr lang="en-US" altLang="zh-CN" kern="100" dirty="0">
                <a:solidFill>
                  <a:srgbClr val="FF0000"/>
                </a:solidFill>
                <a:latin typeface="Times New Roman"/>
                <a:ea typeface="宋体"/>
                <a:cs typeface="Times New Roman"/>
              </a:rPr>
              <a:t>settle on		After much discussion they settled on the plan originally proposed.</a:t>
            </a:r>
            <a:endParaRPr lang="zh-CN" altLang="zh-CN" sz="3600" kern="100" dirty="0">
              <a:ea typeface="宋体"/>
              <a:cs typeface="Times New Roman"/>
            </a:endParaRPr>
          </a:p>
          <a:p>
            <a:pPr marL="0" indent="0" algn="just">
              <a:spcAft>
                <a:spcPts val="0"/>
              </a:spcAft>
              <a:buNone/>
            </a:pPr>
            <a:r>
              <a:rPr lang="en-US" altLang="zh-CN" kern="100" dirty="0">
                <a:latin typeface="Times New Roman"/>
                <a:ea typeface="宋体"/>
                <a:cs typeface="Times New Roman"/>
              </a:rPr>
              <a:t> </a:t>
            </a:r>
            <a:endParaRPr lang="zh-CN" altLang="zh-CN" sz="3600" kern="100" dirty="0">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62500" lnSpcReduction="20000"/>
          </a:bodyPr>
          <a:lstStyle/>
          <a:p>
            <a:pPr marL="0" indent="0">
              <a:buNone/>
            </a:pPr>
            <a:r>
              <a:rPr lang="en-US" altLang="zh-CN" dirty="0"/>
              <a:t>11 He heard the noon </a:t>
            </a:r>
            <a:r>
              <a:rPr lang="en-US" altLang="zh-CN" dirty="0">
                <a:solidFill>
                  <a:srgbClr val="FFC000"/>
                </a:solidFill>
              </a:rPr>
              <a:t>chime</a:t>
            </a:r>
            <a:r>
              <a:rPr lang="en-US" altLang="zh-CN" dirty="0"/>
              <a:t>s and carefully </a:t>
            </a:r>
            <a:r>
              <a:rPr lang="en-US" altLang="zh-CN" dirty="0">
                <a:solidFill>
                  <a:srgbClr val="FFC000"/>
                </a:solidFill>
              </a:rPr>
              <a:t>fold</a:t>
            </a:r>
            <a:r>
              <a:rPr lang="en-US" altLang="zh-CN" dirty="0"/>
              <a:t>ed the paper and replaced it on its stand. Taking his briefcase and umbrella, he quietly left, </a:t>
            </a:r>
            <a:r>
              <a:rPr lang="en-US" altLang="zh-CN" dirty="0">
                <a:solidFill>
                  <a:srgbClr val="FFC000"/>
                </a:solidFill>
              </a:rPr>
              <a:t>avoid</a:t>
            </a:r>
            <a:r>
              <a:rPr lang="en-US" altLang="zh-CN" dirty="0"/>
              <a:t>ing the gentle eyes of the librarian. The rain had stopped, and the city air felt unusually clean as </a:t>
            </a:r>
            <a:r>
              <a:rPr lang="en-US" altLang="zh-CN" dirty="0">
                <a:solidFill>
                  <a:srgbClr val="FFC000"/>
                </a:solidFill>
              </a:rPr>
              <a:t>he made his way toward </a:t>
            </a:r>
            <a:r>
              <a:rPr lang="en-US" altLang="zh-CN" dirty="0"/>
              <a:t>the park. Another new routine. Same bench; same pigeons gathering hopefully just </a:t>
            </a:r>
            <a:r>
              <a:rPr lang="en-US" altLang="zh-CN" dirty="0">
                <a:solidFill>
                  <a:srgbClr val="FFC000"/>
                </a:solidFill>
              </a:rPr>
              <a:t>beyond his reach</a:t>
            </a:r>
            <a:r>
              <a:rPr lang="en-US" altLang="zh-CN" dirty="0"/>
              <a:t>. He </a:t>
            </a:r>
            <a:r>
              <a:rPr lang="en-US" altLang="zh-CN" dirty="0">
                <a:solidFill>
                  <a:srgbClr val="FFC000"/>
                </a:solidFill>
              </a:rPr>
              <a:t>unwra</a:t>
            </a:r>
            <a:r>
              <a:rPr lang="en-US" altLang="zh-CN" dirty="0"/>
              <a:t>pped his sandwich, and </a:t>
            </a:r>
            <a:r>
              <a:rPr lang="en-US" altLang="zh-CN" dirty="0">
                <a:solidFill>
                  <a:srgbClr val="FFC000"/>
                </a:solidFill>
              </a:rPr>
              <a:t>picked at </a:t>
            </a:r>
            <a:r>
              <a:rPr lang="en-US" altLang="zh-CN" dirty="0"/>
              <a:t>it. The pigeons </a:t>
            </a:r>
            <a:r>
              <a:rPr lang="en-US" altLang="zh-CN" dirty="0">
                <a:solidFill>
                  <a:srgbClr val="FFC000"/>
                </a:solidFill>
              </a:rPr>
              <a:t>took</a:t>
            </a:r>
            <a:r>
              <a:rPr lang="en-US" altLang="zh-CN" dirty="0"/>
              <a:t> his lack of appetite </a:t>
            </a:r>
            <a:r>
              <a:rPr lang="en-US" altLang="zh-CN" dirty="0">
                <a:solidFill>
                  <a:srgbClr val="FFC000"/>
                </a:solidFill>
              </a:rPr>
              <a:t>as</a:t>
            </a:r>
            <a:r>
              <a:rPr lang="en-US" altLang="zh-CN" dirty="0"/>
              <a:t> a hopeful sign, and </a:t>
            </a:r>
            <a:r>
              <a:rPr lang="en-US" altLang="zh-CN" dirty="0">
                <a:solidFill>
                  <a:srgbClr val="FFC000"/>
                </a:solidFill>
              </a:rPr>
              <a:t>venture</a:t>
            </a:r>
            <a:r>
              <a:rPr lang="en-US" altLang="zh-CN" dirty="0"/>
              <a:t>d closer. He rewarded them with a </a:t>
            </a:r>
            <a:r>
              <a:rPr lang="en-US" altLang="zh-CN" dirty="0">
                <a:solidFill>
                  <a:srgbClr val="FFC000"/>
                </a:solidFill>
              </a:rPr>
              <a:t>crust</a:t>
            </a:r>
            <a:r>
              <a:rPr lang="en-US" altLang="zh-CN" dirty="0"/>
              <a:t>, and then fed them the rest of the sandwich piece by piece. He found the surprise at the bottom of his lunch bag. A slice of fruit cake. That, too, went to the birds.</a:t>
            </a:r>
            <a:endParaRPr lang="zh-CN" altLang="zh-CN" dirty="0"/>
          </a:p>
          <a:p>
            <a:pPr marL="0" indent="0">
              <a:buNone/>
            </a:pPr>
            <a:r>
              <a:rPr lang="en-US" altLang="zh-CN" dirty="0"/>
              <a:t>chime	</a:t>
            </a:r>
            <a:r>
              <a:rPr lang="zh-CN" altLang="zh-CN" dirty="0"/>
              <a:t>钟声</a:t>
            </a:r>
            <a:r>
              <a:rPr lang="en-US" altLang="zh-CN" dirty="0"/>
              <a:t>The chime of the clock woke him up.</a:t>
            </a:r>
            <a:endParaRPr lang="zh-CN" altLang="zh-CN" dirty="0"/>
          </a:p>
          <a:p>
            <a:pPr marL="0" indent="0">
              <a:buNone/>
            </a:pPr>
            <a:r>
              <a:rPr lang="en-US" altLang="zh-CN" dirty="0"/>
              <a:t>fold		These bunks can tip up and fold back into the wall.</a:t>
            </a:r>
            <a:endParaRPr lang="zh-CN" altLang="zh-CN" dirty="0"/>
          </a:p>
          <a:p>
            <a:pPr marL="0" indent="0">
              <a:buNone/>
            </a:pPr>
            <a:r>
              <a:rPr lang="en-US" altLang="zh-CN" dirty="0"/>
              <a:t>avoid		Nobody can avoid being disabled by age.</a:t>
            </a:r>
            <a:endParaRPr lang="zh-CN" altLang="zh-CN" dirty="0"/>
          </a:p>
          <a:p>
            <a:pPr marL="0" indent="0">
              <a:buNone/>
            </a:pPr>
            <a:r>
              <a:rPr lang="en-US" altLang="zh-CN" dirty="0"/>
              <a:t>make one’s way toward	</a:t>
            </a:r>
            <a:r>
              <a:rPr lang="zh-CN" altLang="zh-CN" dirty="0"/>
              <a:t>向着自己的方向前进</a:t>
            </a:r>
          </a:p>
          <a:p>
            <a:pPr marL="0" indent="0">
              <a:buNone/>
            </a:pPr>
            <a:r>
              <a:rPr lang="en-US" altLang="zh-CN" dirty="0"/>
              <a:t>beyond one’s reach	</a:t>
            </a:r>
            <a:r>
              <a:rPr lang="zh-CN" altLang="zh-CN" dirty="0"/>
              <a:t>无法企及</a:t>
            </a:r>
          </a:p>
          <a:p>
            <a:pPr marL="0" indent="0">
              <a:buNone/>
            </a:pPr>
            <a:r>
              <a:rPr lang="en-US" altLang="zh-CN" dirty="0"/>
              <a:t>unwrap 	The children unwrapped their Christmas presents with delight.</a:t>
            </a:r>
            <a:endParaRPr lang="zh-CN" altLang="zh-CN" dirty="0"/>
          </a:p>
          <a:p>
            <a:pPr marL="0" indent="0">
              <a:buNone/>
            </a:pPr>
            <a:r>
              <a:rPr lang="en-US" altLang="zh-CN" dirty="0"/>
              <a:t>pick at	</a:t>
            </a:r>
            <a:r>
              <a:rPr lang="zh-CN" altLang="zh-CN" dirty="0"/>
              <a:t>没胃口地吃</a:t>
            </a:r>
          </a:p>
          <a:p>
            <a:pPr marL="0" indent="0">
              <a:buNone/>
            </a:pPr>
            <a:r>
              <a:rPr lang="en-US" altLang="zh-CN" dirty="0"/>
              <a:t>take  as	</a:t>
            </a:r>
            <a:r>
              <a:rPr lang="zh-CN" altLang="zh-CN" dirty="0"/>
              <a:t>当做</a:t>
            </a:r>
          </a:p>
          <a:p>
            <a:pPr marL="0" indent="0">
              <a:buNone/>
            </a:pPr>
            <a:r>
              <a:rPr lang="en-US" altLang="zh-CN" dirty="0"/>
              <a:t>venture	He ventured his fortune in a speculation.</a:t>
            </a:r>
            <a:endParaRPr lang="zh-CN" altLang="zh-CN" dirty="0"/>
          </a:p>
          <a:p>
            <a:pPr marL="0" indent="0">
              <a:buNone/>
            </a:pPr>
            <a:r>
              <a:rPr lang="en-US" altLang="zh-CN" dirty="0"/>
              <a:t>		He is about to embark on a new business venture.</a:t>
            </a:r>
            <a:endParaRPr lang="zh-CN" altLang="zh-CN" dirty="0"/>
          </a:p>
          <a:p>
            <a:pPr marL="0" indent="0">
              <a:buNone/>
            </a:pPr>
            <a:r>
              <a:rPr lang="en-US" altLang="zh-CN" dirty="0"/>
              <a:t>crust	 continental crust </a:t>
            </a:r>
            <a:r>
              <a:rPr lang="zh-CN" altLang="zh-CN" dirty="0"/>
              <a:t>大陆地壳</a:t>
            </a:r>
            <a:r>
              <a:rPr lang="en-US" altLang="zh-CN" dirty="0"/>
              <a:t>earth crust </a:t>
            </a:r>
            <a:r>
              <a:rPr lang="zh-CN" altLang="zh-CN" dirty="0"/>
              <a:t>地壳</a:t>
            </a:r>
            <a:r>
              <a:rPr lang="en-US" altLang="zh-CN" dirty="0"/>
              <a:t>upper crust </a:t>
            </a:r>
            <a:r>
              <a:rPr lang="zh-CN" altLang="zh-CN" dirty="0"/>
              <a:t>上流社会</a:t>
            </a:r>
            <a:r>
              <a:rPr lang="en-US" altLang="zh-CN" dirty="0"/>
              <a:t>oceanic crust </a:t>
            </a:r>
            <a:r>
              <a:rPr lang="zh-CN" altLang="zh-CN" dirty="0"/>
              <a:t>海洋地壳，大洋地壳</a:t>
            </a:r>
          </a:p>
          <a:p>
            <a:pPr marL="0" indent="0">
              <a:buNone/>
            </a:pPr>
            <a:r>
              <a:rPr lang="en-US" altLang="zh-CN" dirty="0" smtClean="0"/>
              <a:t>	soil </a:t>
            </a:r>
            <a:r>
              <a:rPr lang="en-US" altLang="zh-CN" dirty="0"/>
              <a:t>crust </a:t>
            </a:r>
            <a:r>
              <a:rPr lang="zh-CN" altLang="zh-CN" dirty="0"/>
              <a:t>土壤结皮；土结皮；土壤表壳</a:t>
            </a:r>
            <a:r>
              <a:rPr lang="en-US" altLang="zh-CN" dirty="0"/>
              <a:t>pie crust </a:t>
            </a:r>
            <a:r>
              <a:rPr lang="zh-CN" altLang="zh-CN" dirty="0"/>
              <a:t>派皮；</a:t>
            </a: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70000" lnSpcReduction="20000"/>
          </a:bodyPr>
          <a:lstStyle/>
          <a:p>
            <a:pPr marL="0" indent="0">
              <a:buNone/>
            </a:pPr>
            <a:r>
              <a:rPr lang="en-US" altLang="zh-CN" dirty="0"/>
              <a:t>12 "Tonight," he thought, "tonight I’m going to tell her. Yes. Tonight. It will be all right. I’ll tell her tonight. "</a:t>
            </a:r>
            <a:endParaRPr lang="zh-CN" altLang="zh-CN" dirty="0"/>
          </a:p>
          <a:p>
            <a:pPr marL="0" indent="0">
              <a:buNone/>
            </a:pPr>
            <a:r>
              <a:rPr lang="en-US" altLang="zh-CN" dirty="0"/>
              <a:t> </a:t>
            </a:r>
            <a:r>
              <a:rPr lang="en-US" altLang="zh-CN" dirty="0" smtClean="0"/>
              <a:t>13 </a:t>
            </a:r>
            <a:r>
              <a:rPr lang="en-US" altLang="zh-CN" dirty="0"/>
              <a:t>He stood up, </a:t>
            </a:r>
            <a:r>
              <a:rPr lang="en-US" altLang="zh-CN" dirty="0">
                <a:solidFill>
                  <a:srgbClr val="FFC000"/>
                </a:solidFill>
              </a:rPr>
              <a:t>stiff</a:t>
            </a:r>
            <a:r>
              <a:rPr lang="en-US" altLang="zh-CN" dirty="0"/>
              <a:t> from </a:t>
            </a:r>
            <a:r>
              <a:rPr lang="en-US" altLang="zh-CN" dirty="0">
                <a:solidFill>
                  <a:srgbClr val="FFC000"/>
                </a:solidFill>
              </a:rPr>
              <a:t>sting</a:t>
            </a:r>
            <a:r>
              <a:rPr lang="en-US" altLang="zh-CN" dirty="0"/>
              <a:t> in the cold. Brushing the </a:t>
            </a:r>
            <a:r>
              <a:rPr lang="en-US" altLang="zh-CN" dirty="0">
                <a:solidFill>
                  <a:srgbClr val="FFC000"/>
                </a:solidFill>
              </a:rPr>
              <a:t>crumbs</a:t>
            </a:r>
            <a:r>
              <a:rPr lang="en-US" altLang="zh-CN" dirty="0"/>
              <a:t> from his neatly pressed suit, he began to walk to his afternoon </a:t>
            </a:r>
            <a:r>
              <a:rPr lang="en-US" altLang="zh-CN" dirty="0">
                <a:solidFill>
                  <a:srgbClr val="FFC000"/>
                </a:solidFill>
              </a:rPr>
              <a:t>refuge</a:t>
            </a:r>
            <a:r>
              <a:rPr lang="en-US" altLang="zh-CN" dirty="0"/>
              <a:t>, the National Museum. As he left the park, a carelessly thrown newspaper </a:t>
            </a:r>
            <a:r>
              <a:rPr lang="en-US" altLang="zh-CN" dirty="0">
                <a:solidFill>
                  <a:srgbClr val="FFC000"/>
                </a:solidFill>
              </a:rPr>
              <a:t>flutter</a:t>
            </a:r>
            <a:r>
              <a:rPr lang="en-US" altLang="zh-CN" dirty="0"/>
              <a:t>ed in the grass like an injured bird. It came to rest beside the bench. The front page trembled slightly in the wind, and mud </a:t>
            </a:r>
            <a:r>
              <a:rPr lang="en-US" altLang="zh-CN" dirty="0">
                <a:solidFill>
                  <a:srgbClr val="FFC000"/>
                </a:solidFill>
              </a:rPr>
              <a:t>blur</a:t>
            </a:r>
            <a:r>
              <a:rPr lang="en-US" altLang="zh-CN" dirty="0"/>
              <a:t>red the small print, but the headline was clear for all to see: "Unemployment at 8.5% and still rising</a:t>
            </a:r>
            <a:r>
              <a:rPr lang="en-US" altLang="zh-CN" dirty="0" smtClean="0"/>
              <a:t>.“</a:t>
            </a:r>
          </a:p>
          <a:p>
            <a:pPr marL="0" indent="0">
              <a:buNone/>
            </a:pPr>
            <a:r>
              <a:rPr lang="en-US" altLang="zh-CN" dirty="0"/>
              <a:t>14 John Watson walked out of the park. "Tonight," he told himself. "Tonight."</a:t>
            </a:r>
            <a:endParaRPr lang="zh-CN" altLang="zh-CN" dirty="0"/>
          </a:p>
          <a:p>
            <a:pPr marL="0" indent="0">
              <a:buNone/>
            </a:pPr>
            <a:endParaRPr lang="zh-CN" altLang="zh-CN" dirty="0"/>
          </a:p>
          <a:p>
            <a:pPr marL="0" indent="0">
              <a:buNone/>
            </a:pPr>
            <a:r>
              <a:rPr lang="en-US" altLang="zh-CN" dirty="0"/>
              <a:t>stiff	His manner seemed rather stiff and impersonal.</a:t>
            </a:r>
            <a:endParaRPr lang="zh-CN" altLang="zh-CN" dirty="0"/>
          </a:p>
          <a:p>
            <a:pPr marL="0" indent="0">
              <a:buNone/>
            </a:pPr>
            <a:r>
              <a:rPr lang="en-US" altLang="zh-CN" dirty="0"/>
              <a:t>sting	</a:t>
            </a:r>
            <a:r>
              <a:rPr lang="zh-CN" altLang="zh-CN" dirty="0"/>
              <a:t>刺痛</a:t>
            </a:r>
            <a:r>
              <a:rPr lang="en-US" altLang="zh-CN" dirty="0"/>
              <a:t>The boy was stung by a bee./ I felt the sting of the cold, bitter air.</a:t>
            </a:r>
            <a:endParaRPr lang="zh-CN" altLang="zh-CN" dirty="0"/>
          </a:p>
          <a:p>
            <a:pPr marL="0" indent="0">
              <a:buNone/>
            </a:pPr>
            <a:r>
              <a:rPr lang="en-US" altLang="zh-CN" dirty="0"/>
              <a:t>crumb	</a:t>
            </a:r>
            <a:r>
              <a:rPr lang="zh-CN" altLang="zh-CN" dirty="0"/>
              <a:t>面包屑，碎屑</a:t>
            </a:r>
          </a:p>
          <a:p>
            <a:pPr marL="0" indent="0">
              <a:buNone/>
            </a:pPr>
            <a:r>
              <a:rPr lang="en-US" altLang="zh-CN" dirty="0"/>
              <a:t>refuge	seek refuge </a:t>
            </a:r>
            <a:r>
              <a:rPr lang="zh-CN" altLang="zh-CN" dirty="0"/>
              <a:t>寻求避难；寻求庇护</a:t>
            </a:r>
            <a:r>
              <a:rPr lang="en-US" altLang="zh-CN" dirty="0"/>
              <a:t>take refuge </a:t>
            </a:r>
            <a:r>
              <a:rPr lang="zh-CN" altLang="zh-CN" dirty="0"/>
              <a:t>避难；躲避</a:t>
            </a:r>
            <a:r>
              <a:rPr lang="en-US" altLang="zh-CN" dirty="0"/>
              <a:t>take refuge in </a:t>
            </a:r>
            <a:r>
              <a:rPr lang="zh-CN" altLang="zh-CN" dirty="0"/>
              <a:t>避难；求助于</a:t>
            </a:r>
            <a:r>
              <a:rPr lang="en-US" altLang="zh-CN" dirty="0"/>
              <a:t>wildlife refuge </a:t>
            </a:r>
            <a:r>
              <a:rPr lang="zh-CN" altLang="zh-CN" dirty="0"/>
              <a:t>野生动物保护区</a:t>
            </a:r>
          </a:p>
          <a:p>
            <a:pPr marL="0" indent="0">
              <a:buNone/>
            </a:pPr>
            <a:r>
              <a:rPr lang="en-US" altLang="zh-CN" dirty="0"/>
              <a:t>flutter	(</a:t>
            </a:r>
            <a:r>
              <a:rPr lang="zh-CN" altLang="zh-CN" dirty="0"/>
              <a:t>心</a:t>
            </a:r>
            <a:r>
              <a:rPr lang="en-US" altLang="zh-CN" dirty="0"/>
              <a:t>)</a:t>
            </a:r>
            <a:r>
              <a:rPr lang="zh-CN" altLang="zh-CN" dirty="0"/>
              <a:t>快速跳动</a:t>
            </a:r>
            <a:r>
              <a:rPr lang="en-US" altLang="zh-CN" dirty="0" err="1"/>
              <a:t>vt.</a:t>
            </a:r>
            <a:r>
              <a:rPr lang="en-US" altLang="zh-CN" dirty="0"/>
              <a:t> &amp; vi. </a:t>
            </a:r>
            <a:r>
              <a:rPr lang="zh-CN" altLang="zh-CN" dirty="0"/>
              <a:t>振翼</a:t>
            </a:r>
            <a:r>
              <a:rPr lang="en-US" altLang="zh-CN" dirty="0"/>
              <a:t>, The flag fluttered in the wind.</a:t>
            </a:r>
            <a:endParaRPr lang="zh-CN" altLang="zh-CN" dirty="0"/>
          </a:p>
          <a:p>
            <a:pPr marL="0" indent="0">
              <a:buNone/>
            </a:pPr>
            <a:r>
              <a:rPr lang="en-US" altLang="zh-CN" dirty="0"/>
              <a:t>blur	The houses appeared as a blur in the mist.</a:t>
            </a:r>
            <a:endParaRPr lang="zh-CN" altLang="zh-CN" dirty="0"/>
          </a:p>
          <a:p>
            <a:pPr marL="0" indent="0">
              <a:buNone/>
            </a:pPr>
            <a:r>
              <a:rPr lang="en-US" altLang="zh-CN" dirty="0"/>
              <a:t>	Tears blur my eyes</a:t>
            </a:r>
            <a:r>
              <a:rPr lang="en-US" altLang="zh-CN" dirty="0" smtClean="0"/>
              <a:t>.</a:t>
            </a:r>
            <a:endParaRPr lang="zh-CN" altLang="zh-CN" dirty="0"/>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a:bodyPr>
          <a:lstStyle/>
          <a:p>
            <a:r>
              <a:rPr lang="en-US" altLang="zh-CN" sz="3600" dirty="0" smtClean="0"/>
              <a:t>Grammar</a:t>
            </a:r>
            <a:r>
              <a:rPr lang="en-US" altLang="zh-CN" sz="3600" dirty="0" smtClean="0"/>
              <a:t>:</a:t>
            </a:r>
            <a:r>
              <a:rPr lang="zh-CN" altLang="zh-CN" sz="3600" dirty="0"/>
              <a:t>后置修饰语</a:t>
            </a:r>
            <a:r>
              <a:rPr lang="zh-CN" altLang="zh-CN" sz="3600" dirty="0" smtClean="0"/>
              <a:t>：</a:t>
            </a: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92500"/>
          </a:bodyPr>
          <a:lstStyle/>
          <a:p>
            <a:pPr marL="0" lvl="0" indent="0">
              <a:buNone/>
            </a:pPr>
            <a:r>
              <a:rPr lang="zh-CN" altLang="zh-CN" dirty="0"/>
              <a:t>形容词，副词，分词，介词结构，定语从句，同位语</a:t>
            </a:r>
            <a:endParaRPr lang="en-US" altLang="zh-CN" kern="100" dirty="0" smtClean="0">
              <a:solidFill>
                <a:srgbClr val="FF0000"/>
              </a:solidFill>
              <a:ea typeface="宋体"/>
              <a:cs typeface="Times New Roman"/>
            </a:endParaRPr>
          </a:p>
          <a:p>
            <a:pPr marL="514350" indent="-514350">
              <a:buFont typeface="+mj-lt"/>
              <a:buAutoNum type="arabicPeriod"/>
            </a:pPr>
            <a:r>
              <a:rPr lang="en-US" altLang="zh-CN" dirty="0"/>
              <a:t>machinery capable of clearing rubble off the main roads</a:t>
            </a:r>
            <a:endParaRPr lang="zh-CN" altLang="zh-CN" dirty="0"/>
          </a:p>
          <a:p>
            <a:pPr marL="514350" indent="-514350">
              <a:buFont typeface="+mj-lt"/>
              <a:buAutoNum type="arabicPeriod"/>
            </a:pPr>
            <a:r>
              <a:rPr lang="en-US" altLang="zh-CN" dirty="0"/>
              <a:t>a warning to people eager for a quick cure</a:t>
            </a:r>
            <a:endParaRPr lang="zh-CN" altLang="zh-CN" dirty="0"/>
          </a:p>
          <a:p>
            <a:pPr marL="514350" indent="-514350">
              <a:buFont typeface="+mj-lt"/>
              <a:buAutoNum type="arabicPeriod"/>
            </a:pPr>
            <a:r>
              <a:rPr lang="en-US" altLang="zh-CN" dirty="0"/>
              <a:t>the vicious poverty cycle so common in single-parent families</a:t>
            </a:r>
            <a:endParaRPr lang="zh-CN" altLang="zh-CN" dirty="0"/>
          </a:p>
          <a:p>
            <a:pPr marL="514350" indent="-514350">
              <a:buFont typeface="+mj-lt"/>
              <a:buAutoNum type="arabicPeriod"/>
            </a:pPr>
            <a:r>
              <a:rPr lang="en-US" altLang="zh-CN" dirty="0"/>
              <a:t>places safe from predators</a:t>
            </a:r>
            <a:endParaRPr lang="zh-CN" altLang="zh-CN" dirty="0"/>
          </a:p>
          <a:p>
            <a:pPr marL="514350" indent="-514350">
              <a:buFont typeface="+mj-lt"/>
              <a:buAutoNum type="arabicPeriod"/>
            </a:pPr>
            <a:r>
              <a:rPr lang="en-US" altLang="zh-CN" dirty="0"/>
              <a:t>plants deficient in nitrogen or iron</a:t>
            </a:r>
            <a:endParaRPr lang="zh-CN" altLang="zh-CN" dirty="0"/>
          </a:p>
          <a:p>
            <a:pPr marL="514350" indent="-514350">
              <a:buFont typeface="+mj-lt"/>
              <a:buAutoNum type="arabicPeriod"/>
            </a:pPr>
            <a:r>
              <a:rPr lang="en-US" altLang="zh-CN" dirty="0"/>
              <a:t>the sort of weapons likely to be deployed against it</a:t>
            </a:r>
            <a:endParaRPr lang="zh-CN" altLang="zh-CN" dirty="0"/>
          </a:p>
          <a:p>
            <a:pPr marL="514350" indent="-514350">
              <a:buFont typeface="+mj-lt"/>
              <a:buAutoNum type="arabicPeriod"/>
            </a:pPr>
            <a:r>
              <a:rPr lang="en-US" altLang="zh-CN" dirty="0"/>
              <a:t>animals unable to cross a considerable distance of ocean</a:t>
            </a:r>
            <a:endParaRPr lang="zh-CN" altLang="zh-CN" dirty="0"/>
          </a:p>
          <a:p>
            <a:pPr marL="514350" indent="-514350">
              <a:buFont typeface="+mj-lt"/>
              <a:buAutoNum type="arabicPeriod"/>
            </a:pPr>
            <a:r>
              <a:rPr lang="en-US" altLang="zh-CN" dirty="0"/>
              <a:t>the size and strength necessary to meet its purpose</a:t>
            </a:r>
            <a:endParaRPr lang="zh-CN" altLang="zh-CN" dirty="0"/>
          </a:p>
          <a:p>
            <a:pPr marL="514350" indent="-514350">
              <a:buFont typeface="+mj-lt"/>
              <a:buAutoNum type="arabicPeriod"/>
            </a:pPr>
            <a:r>
              <a:rPr lang="en-US" altLang="zh-CN" dirty="0"/>
              <a:t>a concept inconceivable a hundred years earlier</a:t>
            </a:r>
            <a:endParaRPr lang="zh-CN" altLang="zh-CN" dirty="0"/>
          </a:p>
          <a:p>
            <a:pPr marL="0" indent="0">
              <a:buNone/>
            </a:pPr>
            <a:endParaRPr lang="zh-CN" altLang="en-US" dirty="0"/>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154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a:bodyPr>
          <a:lstStyle/>
          <a:p>
            <a:r>
              <a:rPr lang="en-US" altLang="zh-CN" sz="3600" dirty="0" smtClean="0"/>
              <a:t>Grammar</a:t>
            </a:r>
            <a:r>
              <a:rPr lang="en-US" altLang="zh-CN" sz="3600" dirty="0" smtClean="0"/>
              <a:t>:</a:t>
            </a:r>
            <a:r>
              <a:rPr lang="zh-CN" altLang="zh-CN" sz="3600" dirty="0"/>
              <a:t>后置修饰语</a:t>
            </a:r>
            <a:r>
              <a:rPr lang="zh-CN" altLang="zh-CN" sz="3600" dirty="0" smtClean="0"/>
              <a:t>：</a:t>
            </a: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85000" lnSpcReduction="20000"/>
          </a:bodyPr>
          <a:lstStyle/>
          <a:p>
            <a:pPr marL="0" lvl="0" indent="0">
              <a:buNone/>
            </a:pPr>
            <a:r>
              <a:rPr lang="zh-CN" altLang="zh-CN" dirty="0"/>
              <a:t>形容词，副词，分词，介词结构，定语从句，同位语</a:t>
            </a:r>
            <a:endParaRPr lang="en-US" altLang="zh-CN" kern="100" dirty="0" smtClean="0">
              <a:solidFill>
                <a:srgbClr val="FF0000"/>
              </a:solidFill>
              <a:ea typeface="宋体"/>
              <a:cs typeface="Times New Roman"/>
            </a:endParaRPr>
          </a:p>
          <a:p>
            <a:pPr marL="514350" indent="-514350">
              <a:buFont typeface="+mj-lt"/>
              <a:buAutoNum type="arabicPeriod"/>
            </a:pPr>
            <a:r>
              <a:rPr lang="en-US" altLang="zh-CN" dirty="0" smtClean="0"/>
              <a:t>the </a:t>
            </a:r>
            <a:r>
              <a:rPr lang="en-US" altLang="zh-CN" dirty="0"/>
              <a:t>assessment of past rises and falls in sea level</a:t>
            </a:r>
            <a:endParaRPr lang="zh-CN" altLang="zh-CN" dirty="0"/>
          </a:p>
          <a:p>
            <a:pPr marL="514350" indent="-514350">
              <a:buFont typeface="+mj-lt"/>
              <a:buAutoNum type="arabicPeriod"/>
            </a:pPr>
            <a:r>
              <a:rPr lang="en-US" altLang="zh-CN" dirty="0"/>
              <a:t>a phenomenon with far reaching effects on human colonization of the globe</a:t>
            </a:r>
            <a:endParaRPr lang="zh-CN" altLang="zh-CN" dirty="0"/>
          </a:p>
          <a:p>
            <a:pPr marL="514350" indent="-514350">
              <a:buFont typeface="+mj-lt"/>
              <a:buAutoNum type="arabicPeriod"/>
            </a:pPr>
            <a:r>
              <a:rPr lang="en-US" altLang="zh-CN" dirty="0"/>
              <a:t>one obstacle to the transition from a nomadic lifestyle to the sedentary lifestyle</a:t>
            </a:r>
            <a:endParaRPr lang="zh-CN" altLang="zh-CN" dirty="0"/>
          </a:p>
          <a:p>
            <a:pPr marL="514350" indent="-514350">
              <a:buFont typeface="+mj-lt"/>
              <a:buAutoNum type="arabicPeriod"/>
            </a:pPr>
            <a:r>
              <a:rPr lang="en-US" altLang="zh-CN" dirty="0"/>
              <a:t>the subsequent accelerated erosion of the soil by wind and water.</a:t>
            </a:r>
            <a:endParaRPr lang="zh-CN" altLang="zh-CN" dirty="0"/>
          </a:p>
          <a:p>
            <a:pPr marL="514350" indent="-514350">
              <a:buFont typeface="+mj-lt"/>
              <a:buAutoNum type="arabicPeriod"/>
            </a:pPr>
            <a:r>
              <a:rPr lang="en-US" altLang="zh-CN" dirty="0"/>
              <a:t>variations in accumulated material goods between pastoralist households</a:t>
            </a:r>
            <a:endParaRPr lang="zh-CN" altLang="zh-CN" dirty="0"/>
          </a:p>
          <a:p>
            <a:pPr marL="514350" indent="-514350">
              <a:buFont typeface="+mj-lt"/>
              <a:buAutoNum type="arabicPeriod"/>
            </a:pPr>
            <a:r>
              <a:rPr lang="en-US" altLang="zh-CN" dirty="0"/>
              <a:t>accounts by figures like the famous traveler from Venice, Marco Polo, of the willingness of people in China to trade with Europeans</a:t>
            </a:r>
            <a:endParaRPr lang="zh-CN" altLang="zh-CN" dirty="0"/>
          </a:p>
          <a:p>
            <a:pPr marL="514350" indent="-514350">
              <a:buFont typeface="+mj-lt"/>
              <a:buAutoNum type="arabicPeriod"/>
            </a:pPr>
            <a:r>
              <a:rPr lang="en-US" altLang="zh-CN" dirty="0"/>
              <a:t>the blood vessels carrying cooled blood. </a:t>
            </a:r>
            <a:endParaRPr lang="zh-CN" altLang="zh-CN" dirty="0"/>
          </a:p>
          <a:p>
            <a:pPr marL="514350" indent="-514350">
              <a:buFont typeface="+mj-lt"/>
              <a:buAutoNum type="arabicPeriod"/>
            </a:pPr>
            <a:r>
              <a:rPr lang="en-US" altLang="zh-CN" dirty="0"/>
              <a:t>the gradual drying of the soil caused by its diminished ability </a:t>
            </a:r>
            <a:endParaRPr lang="zh-CN" altLang="zh-CN" dirty="0"/>
          </a:p>
          <a:p>
            <a:pPr marL="514350" indent="-514350">
              <a:buFont typeface="+mj-lt"/>
              <a:buAutoNum type="arabicPeriod"/>
            </a:pPr>
            <a:r>
              <a:rPr lang="en-US" altLang="zh-CN" dirty="0"/>
              <a:t>the ability to absorb water</a:t>
            </a:r>
            <a:endParaRPr lang="zh-CN" altLang="zh-CN" dirty="0"/>
          </a:p>
          <a:p>
            <a:pPr marL="0" indent="0">
              <a:buNone/>
            </a:pPr>
            <a:endParaRPr lang="zh-CN" altLang="en-US" dirty="0"/>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48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a:bodyPr>
          <a:lstStyle/>
          <a:p>
            <a:r>
              <a:rPr lang="en-US" altLang="zh-CN" sz="3600" dirty="0" smtClean="0"/>
              <a:t>Grammar: </a:t>
            </a:r>
            <a:r>
              <a:rPr lang="en-US" altLang="zh-CN" sz="3600" dirty="0" err="1" smtClean="0"/>
              <a:t>Ving</a:t>
            </a: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a:bodyPr>
          <a:lstStyle/>
          <a:p>
            <a:pPr marL="0" lvl="0" indent="0">
              <a:buNone/>
            </a:pPr>
            <a:endParaRPr lang="en-US" altLang="zh-CN" kern="100" dirty="0" smtClean="0">
              <a:solidFill>
                <a:srgbClr val="FF0000"/>
              </a:solidFill>
              <a:ea typeface="宋体"/>
              <a:cs typeface="Times New Roman"/>
            </a:endParaRPr>
          </a:p>
          <a:p>
            <a:pPr marL="0" indent="0">
              <a:buNone/>
            </a:pPr>
            <a:endParaRPr lang="zh-CN" altLang="en-US" dirty="0"/>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344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8ECDCE3-1A4E-494C-929E-CF5F872D8E0A}"/>
              </a:ext>
            </a:extLst>
          </p:cNvPr>
          <p:cNvSpPr>
            <a:spLocks noGrp="1"/>
          </p:cNvSpPr>
          <p:nvPr>
            <p:ph type="ctrTitle"/>
          </p:nvPr>
        </p:nvSpPr>
        <p:spPr>
          <a:xfrm>
            <a:off x="255815" y="1719943"/>
            <a:ext cx="8632372" cy="1807028"/>
          </a:xfrm>
        </p:spPr>
        <p:txBody>
          <a:bodyPr anchor="ctr">
            <a:normAutofit/>
          </a:bodyPr>
          <a:lstStyle/>
          <a:p>
            <a:r>
              <a:rPr lang="en-US" altLang="zh-CN" sz="3600" dirty="0" smtClean="0">
                <a:solidFill>
                  <a:schemeClr val="bg1"/>
                </a:solidFill>
                <a:latin typeface="Microsoft YaHei UI" panose="020B0503020204020204" pitchFamily="34" charset="-122"/>
                <a:ea typeface="Microsoft YaHei UI" panose="020B0503020204020204" pitchFamily="34" charset="-122"/>
              </a:rPr>
              <a:t>Unit </a:t>
            </a:r>
            <a:r>
              <a:rPr lang="en-US" altLang="zh-CN" sz="3600" dirty="0" smtClean="0">
                <a:solidFill>
                  <a:schemeClr val="bg1"/>
                </a:solidFill>
                <a:latin typeface="Microsoft YaHei UI" panose="020B0503020204020204" pitchFamily="34" charset="-122"/>
                <a:ea typeface="Microsoft YaHei UI" panose="020B0503020204020204" pitchFamily="34" charset="-122"/>
              </a:rPr>
              <a:t>Five</a:t>
            </a:r>
            <a:br>
              <a:rPr lang="en-US" altLang="zh-CN" sz="3600" dirty="0" smtClean="0">
                <a:solidFill>
                  <a:schemeClr val="bg1"/>
                </a:solidFill>
                <a:latin typeface="Microsoft YaHei UI" panose="020B0503020204020204" pitchFamily="34" charset="-122"/>
                <a:ea typeface="Microsoft YaHei UI" panose="020B0503020204020204" pitchFamily="34" charset="-122"/>
              </a:rPr>
            </a:br>
            <a:r>
              <a:rPr lang="en-US" altLang="zh-CN" sz="3600" dirty="0" smtClean="0">
                <a:solidFill>
                  <a:schemeClr val="bg1"/>
                </a:solidFill>
                <a:latin typeface="Microsoft YaHei UI" panose="020B0503020204020204" pitchFamily="34" charset="-122"/>
                <a:ea typeface="Microsoft YaHei UI" panose="020B0503020204020204" pitchFamily="34" charset="-122"/>
              </a:rPr>
              <a:t>Woke</a:t>
            </a:r>
            <a:endParaRPr lang="zh-CN" altLang="en-US" sz="3600" dirty="0">
              <a:solidFill>
                <a:schemeClr val="bg1"/>
              </a:solidFill>
              <a:latin typeface="Microsoft YaHei UI" panose="020B0503020204020204" pitchFamily="34" charset="-122"/>
              <a:ea typeface="Microsoft YaHei UI" panose="020B0503020204020204" pitchFamily="34" charset="-122"/>
            </a:endParaRPr>
          </a:p>
        </p:txBody>
      </p:sp>
      <p:sp>
        <p:nvSpPr>
          <p:cNvPr id="3" name="副标题 2">
            <a:extLst>
              <a:ext uri="{FF2B5EF4-FFF2-40B4-BE49-F238E27FC236}">
                <a16:creationId xmlns="" xmlns:a16="http://schemas.microsoft.com/office/drawing/2014/main" id="{FE61BAB5-74F2-48AD-A98A-BFF377DEC714}"/>
              </a:ext>
            </a:extLst>
          </p:cNvPr>
          <p:cNvSpPr>
            <a:spLocks noGrp="1"/>
          </p:cNvSpPr>
          <p:nvPr>
            <p:ph type="subTitle" idx="1"/>
          </p:nvPr>
        </p:nvSpPr>
        <p:spPr>
          <a:xfrm>
            <a:off x="685799" y="3966105"/>
            <a:ext cx="8314268" cy="1655763"/>
          </a:xfrm>
        </p:spPr>
        <p:txBody>
          <a:bodyPr anchor="ctr">
            <a:normAutofit/>
          </a:bodyPr>
          <a:lstStyle/>
          <a:p>
            <a:pPr marL="514350" indent="-514350" algn="l">
              <a:buFont typeface="+mj-lt"/>
              <a:buAutoNum type="arabicPeriod"/>
            </a:pPr>
            <a:r>
              <a:rPr lang="en-US" altLang="zh-CN" sz="3000" dirty="0" smtClean="0">
                <a:solidFill>
                  <a:schemeClr val="bg1"/>
                </a:solidFill>
                <a:latin typeface="Microsoft YaHei UI" panose="020B0503020204020204" pitchFamily="34" charset="-122"/>
                <a:ea typeface="Microsoft YaHei UI" panose="020B0503020204020204" pitchFamily="34" charset="-122"/>
              </a:rPr>
              <a:t>Text: </a:t>
            </a:r>
            <a:r>
              <a:rPr lang="en-US" altLang="zh-CN" sz="3000" dirty="0" smtClean="0">
                <a:solidFill>
                  <a:schemeClr val="bg1"/>
                </a:solidFill>
                <a:latin typeface="Microsoft YaHei UI" panose="020B0503020204020204" pitchFamily="34" charset="-122"/>
                <a:ea typeface="Microsoft YaHei UI" panose="020B0503020204020204" pitchFamily="34" charset="-122"/>
              </a:rPr>
              <a:t>Another Day at the Office</a:t>
            </a:r>
            <a:endParaRPr lang="en-US" altLang="zh-CN" sz="2600" dirty="0">
              <a:solidFill>
                <a:schemeClr val="bg1"/>
              </a:solidFill>
              <a:latin typeface="Microsoft YaHei UI" panose="020B0503020204020204" pitchFamily="34" charset="-122"/>
              <a:ea typeface="Microsoft YaHei UI" panose="020B0503020204020204" pitchFamily="34" charset="-122"/>
            </a:endParaRPr>
          </a:p>
          <a:p>
            <a:pPr marL="514350" indent="-514350" algn="l">
              <a:buFont typeface="+mj-lt"/>
              <a:buAutoNum type="arabicPeriod"/>
            </a:pPr>
            <a:r>
              <a:rPr lang="en-US" altLang="zh-CN" sz="3000" dirty="0" smtClean="0">
                <a:solidFill>
                  <a:schemeClr val="bg1"/>
                </a:solidFill>
                <a:latin typeface="Microsoft YaHei UI" panose="020B0503020204020204" pitchFamily="34" charset="-122"/>
                <a:ea typeface="Microsoft YaHei UI" panose="020B0503020204020204" pitchFamily="34" charset="-122"/>
              </a:rPr>
              <a:t>Grammar: </a:t>
            </a:r>
            <a:r>
              <a:rPr lang="en-US" altLang="zh-CN" sz="2600" dirty="0" smtClean="0">
                <a:solidFill>
                  <a:schemeClr val="bg1"/>
                </a:solidFill>
                <a:latin typeface="Microsoft YaHei UI" panose="020B0503020204020204" pitchFamily="34" charset="-122"/>
                <a:ea typeface="Microsoft YaHei UI" panose="020B0503020204020204" pitchFamily="34" charset="-122"/>
              </a:rPr>
              <a:t>post modifier </a:t>
            </a:r>
            <a:endParaRPr lang="en-US" altLang="zh-CN" sz="2600" dirty="0">
              <a:solidFill>
                <a:schemeClr val="bg1"/>
              </a:solidFill>
              <a:latin typeface="Microsoft YaHei UI" panose="020B0503020204020204" pitchFamily="34" charset="-122"/>
              <a:ea typeface="Microsoft YaHei UI" panose="020B0503020204020204" pitchFamily="34" charset="-122"/>
            </a:endParaRPr>
          </a:p>
          <a:p>
            <a:endParaRPr lang="zh-CN" altLang="en-US" sz="3200" dirty="0">
              <a:solidFill>
                <a:schemeClr val="bg1"/>
              </a:solidFill>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32289709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92500" lnSpcReduction="10000"/>
          </a:bodyPr>
          <a:lstStyle/>
          <a:p>
            <a:pPr algn="just">
              <a:spcAft>
                <a:spcPts val="0"/>
              </a:spcAft>
            </a:pPr>
            <a:r>
              <a:rPr lang="en-US" altLang="zh-CN" kern="100" dirty="0">
                <a:latin typeface="Times New Roman"/>
                <a:ea typeface="宋体"/>
                <a:cs typeface="Times New Roman"/>
              </a:rPr>
              <a:t>How do you feel when you have to tell your </a:t>
            </a:r>
            <a:r>
              <a:rPr lang="en-US" altLang="zh-CN" kern="100" dirty="0">
                <a:solidFill>
                  <a:srgbClr val="FF0000"/>
                </a:solidFill>
                <a:latin typeface="Times New Roman"/>
                <a:ea typeface="宋体"/>
                <a:cs typeface="Times New Roman"/>
              </a:rPr>
              <a:t>beloved</a:t>
            </a:r>
            <a:r>
              <a:rPr lang="en-US" altLang="zh-CN" kern="100" dirty="0">
                <a:latin typeface="Times New Roman"/>
                <a:ea typeface="宋体"/>
                <a:cs typeface="Times New Roman"/>
              </a:rPr>
              <a:t> family bad new such as the fact that you have unemployed? Do you try to </a:t>
            </a:r>
            <a:r>
              <a:rPr lang="en-US" altLang="zh-CN" kern="100" dirty="0">
                <a:solidFill>
                  <a:srgbClr val="FF0000"/>
                </a:solidFill>
                <a:latin typeface="Times New Roman"/>
                <a:ea typeface="宋体"/>
                <a:cs typeface="Times New Roman"/>
              </a:rPr>
              <a:t>delay revealing</a:t>
            </a:r>
            <a:r>
              <a:rPr lang="en-US" altLang="zh-CN" kern="100" dirty="0">
                <a:latin typeface="Times New Roman"/>
                <a:ea typeface="宋体"/>
                <a:cs typeface="Times New Roman"/>
              </a:rPr>
              <a:t> the news until the last moment? No one wants to be in such </a:t>
            </a:r>
            <a:r>
              <a:rPr lang="en-US" altLang="zh-CN" kern="100" dirty="0">
                <a:solidFill>
                  <a:srgbClr val="FF0000"/>
                </a:solidFill>
                <a:latin typeface="Times New Roman"/>
                <a:ea typeface="宋体"/>
                <a:cs typeface="Times New Roman"/>
              </a:rPr>
              <a:t>a</a:t>
            </a:r>
            <a:r>
              <a:rPr lang="en-US" altLang="zh-CN" kern="100" dirty="0">
                <a:latin typeface="Times New Roman"/>
                <a:ea typeface="宋体"/>
                <a:cs typeface="Times New Roman"/>
              </a:rPr>
              <a:t> situation. But John Watson in the following story has to face this problem. Read the story and see how hard it is for him to </a:t>
            </a:r>
            <a:r>
              <a:rPr lang="en-US" altLang="zh-CN" kern="100" dirty="0">
                <a:solidFill>
                  <a:srgbClr val="FF0000"/>
                </a:solidFill>
                <a:latin typeface="Times New Roman"/>
                <a:ea typeface="宋体"/>
                <a:cs typeface="Times New Roman"/>
              </a:rPr>
              <a:t>make up his mind</a:t>
            </a:r>
            <a:r>
              <a:rPr lang="en-US" altLang="zh-CN" kern="100" dirty="0">
                <a:latin typeface="Times New Roman"/>
                <a:ea typeface="宋体"/>
                <a:cs typeface="Times New Roman"/>
              </a:rPr>
              <a:t> to tell the truth.</a:t>
            </a:r>
            <a:endParaRPr lang="zh-CN" altLang="zh-CN" sz="3600" kern="100" dirty="0">
              <a:ea typeface="宋体"/>
              <a:cs typeface="Times New Roman"/>
            </a:endParaRPr>
          </a:p>
          <a:p>
            <a:pPr marL="0" indent="0" algn="just">
              <a:spcAft>
                <a:spcPts val="0"/>
              </a:spcAft>
              <a:buNone/>
            </a:pPr>
            <a:r>
              <a:rPr lang="en-US" altLang="zh-CN" kern="100" dirty="0" smtClean="0">
                <a:solidFill>
                  <a:srgbClr val="FFC000"/>
                </a:solidFill>
                <a:latin typeface="Times New Roman"/>
                <a:ea typeface="宋体"/>
                <a:cs typeface="Times New Roman"/>
              </a:rPr>
              <a:t>beloved: Sherlock </a:t>
            </a:r>
            <a:r>
              <a:rPr lang="en-US" altLang="zh-CN" kern="100" dirty="0">
                <a:solidFill>
                  <a:srgbClr val="FFC000"/>
                </a:solidFill>
                <a:latin typeface="Times New Roman"/>
                <a:ea typeface="宋体"/>
                <a:cs typeface="Times New Roman"/>
              </a:rPr>
              <a:t>Holmes is without doubt one of the most beloved figures in the history of mystery fiction.</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delay	</a:t>
            </a:r>
            <a:r>
              <a:rPr lang="en-US" altLang="zh-CN" kern="100" dirty="0" smtClean="0">
                <a:solidFill>
                  <a:srgbClr val="FFC000"/>
                </a:solidFill>
                <a:latin typeface="Times New Roman"/>
                <a:ea typeface="宋体"/>
                <a:cs typeface="Times New Roman"/>
              </a:rPr>
              <a:t>I </a:t>
            </a:r>
            <a:r>
              <a:rPr lang="en-US" altLang="zh-CN" kern="100" dirty="0">
                <a:solidFill>
                  <a:srgbClr val="FFC000"/>
                </a:solidFill>
                <a:latin typeface="Times New Roman"/>
                <a:ea typeface="宋体"/>
                <a:cs typeface="Times New Roman"/>
              </a:rPr>
              <a:t>must point out that delay is unwise.</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		Severe weather could delay airline traffic.</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reveal	Brenda was forced to reveal Robbie's whereabouts.</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such a	</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make up one’s mind	They made up their minds to sell the house.</a:t>
            </a:r>
            <a:endParaRPr lang="zh-CN" altLang="zh-CN" sz="3600" kern="100" dirty="0">
              <a:solidFill>
                <a:srgbClr val="FFC000"/>
              </a:solidFill>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404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a:bodyPr>
          <a:lstStyle/>
          <a:p>
            <a:pPr algn="just">
              <a:spcAft>
                <a:spcPts val="0"/>
              </a:spcAft>
            </a:pPr>
            <a:r>
              <a:rPr lang="en-US" altLang="zh-CN" kern="100" dirty="0">
                <a:latin typeface="Times New Roman"/>
                <a:ea typeface="宋体"/>
                <a:cs typeface="Times New Roman"/>
              </a:rPr>
              <a:t>1 “I’ve made you a nice sandwich for lunch, John. Cheese and tomato ---- your </a:t>
            </a:r>
            <a:r>
              <a:rPr lang="en-US" altLang="zh-CN" kern="100" dirty="0">
                <a:solidFill>
                  <a:srgbClr val="FF0000"/>
                </a:solidFill>
                <a:latin typeface="Times New Roman"/>
                <a:ea typeface="宋体"/>
                <a:cs typeface="Times New Roman"/>
              </a:rPr>
              <a:t>favorite</a:t>
            </a:r>
            <a:r>
              <a:rPr lang="en-US" altLang="zh-CN" kern="100" dirty="0">
                <a:latin typeface="Times New Roman"/>
                <a:ea typeface="宋体"/>
                <a:cs typeface="Times New Roman"/>
              </a:rPr>
              <a:t>. And I </a:t>
            </a:r>
            <a:r>
              <a:rPr lang="en-US" altLang="zh-CN" kern="100" dirty="0">
                <a:solidFill>
                  <a:srgbClr val="FF0000"/>
                </a:solidFill>
                <a:latin typeface="Times New Roman"/>
                <a:ea typeface="宋体"/>
                <a:cs typeface="Times New Roman"/>
              </a:rPr>
              <a:t>put</a:t>
            </a:r>
            <a:r>
              <a:rPr lang="en-US" altLang="zh-CN" kern="100" dirty="0">
                <a:latin typeface="Times New Roman"/>
                <a:ea typeface="宋体"/>
                <a:cs typeface="Times New Roman"/>
              </a:rPr>
              <a:t> a little surprise </a:t>
            </a:r>
            <a:r>
              <a:rPr lang="en-US" altLang="zh-CN" kern="100" dirty="0">
                <a:solidFill>
                  <a:srgbClr val="FF0000"/>
                </a:solidFill>
                <a:latin typeface="Times New Roman"/>
                <a:ea typeface="宋体"/>
                <a:cs typeface="Times New Roman"/>
              </a:rPr>
              <a:t>in</a:t>
            </a:r>
            <a:r>
              <a:rPr lang="en-US" altLang="zh-CN" kern="100" dirty="0">
                <a:latin typeface="Times New Roman"/>
                <a:ea typeface="宋体"/>
                <a:cs typeface="Times New Roman"/>
              </a:rPr>
              <a:t> </a:t>
            </a:r>
            <a:r>
              <a:rPr lang="en-US" altLang="zh-CN" kern="100" dirty="0">
                <a:solidFill>
                  <a:srgbClr val="FF0000"/>
                </a:solidFill>
                <a:latin typeface="Times New Roman"/>
                <a:ea typeface="宋体"/>
                <a:cs typeface="Times New Roman"/>
              </a:rPr>
              <a:t>with</a:t>
            </a:r>
            <a:r>
              <a:rPr lang="en-US" altLang="zh-CN" kern="100" dirty="0">
                <a:latin typeface="Times New Roman"/>
                <a:ea typeface="宋体"/>
                <a:cs typeface="Times New Roman"/>
              </a:rPr>
              <a:t> it. Have a nice day, dear. Don’t forget you promised you'd be home early. Bye now. Don’t get too wet. Look at those clouds - a storm’s coming. "</a:t>
            </a:r>
            <a:endParaRPr lang="zh-CN" altLang="zh-CN" sz="3600" kern="100" dirty="0">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favorite	The college library is a favorite haunt.</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		Another one of my favorites is this one and I love it because it was given to me by the original owner.</a:t>
            </a:r>
            <a:endParaRPr lang="zh-CN" altLang="zh-CN" sz="3600" kern="100" dirty="0">
              <a:solidFill>
                <a:srgbClr val="FFC000"/>
              </a:solidFill>
              <a:ea typeface="宋体"/>
              <a:cs typeface="Times New Roman"/>
            </a:endParaRPr>
          </a:p>
          <a:p>
            <a:pPr marL="0" indent="0" algn="just">
              <a:spcAft>
                <a:spcPts val="0"/>
              </a:spcAft>
              <a:buNone/>
            </a:pPr>
            <a:endParaRPr lang="en-US" altLang="zh-CN" kern="100" dirty="0" smtClean="0">
              <a:solidFill>
                <a:srgbClr val="FFC000"/>
              </a:solidFill>
              <a:latin typeface="Times New Roman"/>
              <a:ea typeface="宋体"/>
              <a:cs typeface="Times New Roman"/>
            </a:endParaRPr>
          </a:p>
          <a:p>
            <a:pPr marL="0" indent="0" algn="just">
              <a:spcAft>
                <a:spcPts val="0"/>
              </a:spcAft>
              <a:buNone/>
            </a:pPr>
            <a:r>
              <a:rPr lang="en-US" altLang="zh-CN" kern="100" dirty="0" smtClean="0">
                <a:solidFill>
                  <a:srgbClr val="FFC000"/>
                </a:solidFill>
                <a:latin typeface="Times New Roman"/>
                <a:ea typeface="宋体"/>
                <a:cs typeface="Times New Roman"/>
              </a:rPr>
              <a:t>put </a:t>
            </a:r>
            <a:r>
              <a:rPr lang="en-US" altLang="zh-CN" kern="100" dirty="0">
                <a:solidFill>
                  <a:srgbClr val="FFC000"/>
                </a:solidFill>
                <a:latin typeface="Times New Roman"/>
                <a:ea typeface="宋体"/>
                <a:cs typeface="Times New Roman"/>
              </a:rPr>
              <a:t>a little surprise in with it</a:t>
            </a:r>
            <a:endParaRPr lang="zh-CN" altLang="zh-CN" sz="3600" kern="100" dirty="0">
              <a:solidFill>
                <a:srgbClr val="FFC000"/>
              </a:solidFill>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25000" lnSpcReduction="20000"/>
          </a:bodyPr>
          <a:lstStyle/>
          <a:p>
            <a:pPr marL="0" indent="0">
              <a:lnSpc>
                <a:spcPct val="170000"/>
              </a:lnSpc>
              <a:buNone/>
            </a:pPr>
            <a:r>
              <a:rPr lang="en-US" altLang="zh-CN" sz="6400" dirty="0"/>
              <a:t>2 John Watson </a:t>
            </a:r>
            <a:r>
              <a:rPr lang="en-US" altLang="zh-CN" sz="6400" dirty="0">
                <a:solidFill>
                  <a:srgbClr val="FFC000"/>
                </a:solidFill>
              </a:rPr>
              <a:t>smiled</a:t>
            </a:r>
            <a:r>
              <a:rPr lang="en-US" altLang="zh-CN" sz="6400" dirty="0"/>
              <a:t> at his wife as he walked down the driveway. </a:t>
            </a:r>
            <a:r>
              <a:rPr lang="en-US" altLang="zh-CN" sz="6400" dirty="0">
                <a:solidFill>
                  <a:srgbClr val="FFC000"/>
                </a:solidFill>
              </a:rPr>
              <a:t>Round</a:t>
            </a:r>
            <a:r>
              <a:rPr lang="en-US" altLang="zh-CN" sz="6400" dirty="0"/>
              <a:t>ing the corner to Main Street, he took a deep </a:t>
            </a:r>
            <a:r>
              <a:rPr lang="en-US" altLang="zh-CN" sz="6400" dirty="0">
                <a:solidFill>
                  <a:srgbClr val="FFC000"/>
                </a:solidFill>
              </a:rPr>
              <a:t>breath</a:t>
            </a:r>
            <a:r>
              <a:rPr lang="en-US" altLang="zh-CN" sz="6400" dirty="0"/>
              <a:t>, </a:t>
            </a:r>
            <a:r>
              <a:rPr lang="en-US" altLang="zh-CN" sz="6400" dirty="0">
                <a:solidFill>
                  <a:srgbClr val="FFC000"/>
                </a:solidFill>
              </a:rPr>
              <a:t>squared his shoulders</a:t>
            </a:r>
            <a:r>
              <a:rPr lang="en-US" altLang="zh-CN" sz="6400" dirty="0"/>
              <a:t>, and joined several other men and women walking toward the station. Like Watson, each </a:t>
            </a:r>
            <a:r>
              <a:rPr lang="en-US" altLang="zh-CN" sz="6400" dirty="0">
                <a:solidFill>
                  <a:srgbClr val="FFC000"/>
                </a:solidFill>
              </a:rPr>
              <a:t>wore</a:t>
            </a:r>
            <a:r>
              <a:rPr lang="en-US" altLang="zh-CN" sz="6400" dirty="0"/>
              <a:t> a dark suit and carried a briefcase and a black umbrella. They were heading for the 7:30 express train which would deliver them at precisely 8:17 at King's Cross station. There they would separate as each walked to the offices: lawyers, accountants, businessmen. Another work day was beginning.</a:t>
            </a:r>
            <a:endParaRPr lang="zh-CN" altLang="zh-CN" sz="6400" dirty="0"/>
          </a:p>
          <a:p>
            <a:pPr>
              <a:lnSpc>
                <a:spcPct val="170000"/>
              </a:lnSpc>
            </a:pPr>
            <a:r>
              <a:rPr lang="en-US" altLang="zh-CN" sz="6400" dirty="0">
                <a:solidFill>
                  <a:srgbClr val="FFC000"/>
                </a:solidFill>
              </a:rPr>
              <a:t>smile	</a:t>
            </a:r>
            <a:r>
              <a:rPr lang="en-US" altLang="zh-CN" sz="6400" dirty="0" smtClean="0">
                <a:solidFill>
                  <a:srgbClr val="FFC000"/>
                </a:solidFill>
              </a:rPr>
              <a:t>A </a:t>
            </a:r>
            <a:r>
              <a:rPr lang="en-US" altLang="zh-CN" sz="6400" dirty="0">
                <a:solidFill>
                  <a:srgbClr val="FFC000"/>
                </a:solidFill>
              </a:rPr>
              <a:t>smile transformed her usually impassive face.</a:t>
            </a:r>
            <a:endParaRPr lang="zh-CN" altLang="zh-CN" sz="6400" dirty="0">
              <a:solidFill>
                <a:srgbClr val="FFC000"/>
              </a:solidFill>
            </a:endParaRPr>
          </a:p>
          <a:p>
            <a:pPr>
              <a:lnSpc>
                <a:spcPct val="170000"/>
              </a:lnSpc>
            </a:pPr>
            <a:r>
              <a:rPr lang="en-US" altLang="zh-CN" sz="6400" dirty="0">
                <a:solidFill>
                  <a:srgbClr val="FFC000"/>
                </a:solidFill>
              </a:rPr>
              <a:t>	</a:t>
            </a:r>
            <a:r>
              <a:rPr lang="en-US" altLang="zh-CN" sz="6400" dirty="0" smtClean="0">
                <a:solidFill>
                  <a:srgbClr val="FFC000"/>
                </a:solidFill>
              </a:rPr>
              <a:t>The </a:t>
            </a:r>
            <a:r>
              <a:rPr lang="en-US" altLang="zh-CN" sz="6400" dirty="0">
                <a:solidFill>
                  <a:srgbClr val="FFC000"/>
                </a:solidFill>
              </a:rPr>
              <a:t>man smiled, revealing perfect white teeth.</a:t>
            </a:r>
            <a:endParaRPr lang="zh-CN" altLang="zh-CN" sz="6400" dirty="0">
              <a:solidFill>
                <a:srgbClr val="FFC000"/>
              </a:solidFill>
            </a:endParaRPr>
          </a:p>
          <a:p>
            <a:pPr>
              <a:lnSpc>
                <a:spcPct val="170000"/>
              </a:lnSpc>
            </a:pPr>
            <a:r>
              <a:rPr lang="en-US" altLang="zh-CN" sz="6400" dirty="0">
                <a:solidFill>
                  <a:srgbClr val="FFC000"/>
                </a:solidFill>
              </a:rPr>
              <a:t>round	</a:t>
            </a:r>
            <a:r>
              <a:rPr lang="en-US" altLang="zh-CN" sz="6400" dirty="0" smtClean="0">
                <a:solidFill>
                  <a:srgbClr val="FFC000"/>
                </a:solidFill>
              </a:rPr>
              <a:t>With </a:t>
            </a:r>
            <a:r>
              <a:rPr lang="en-US" altLang="zh-CN" sz="6400" dirty="0">
                <a:solidFill>
                  <a:srgbClr val="FFC000"/>
                </a:solidFill>
              </a:rPr>
              <a:t>regard to the structure, I felt that you ended rather abruptly, without rounding it off.</a:t>
            </a:r>
            <a:endParaRPr lang="zh-CN" altLang="zh-CN" sz="6400" dirty="0">
              <a:solidFill>
                <a:srgbClr val="FFC000"/>
              </a:solidFill>
            </a:endParaRPr>
          </a:p>
          <a:p>
            <a:pPr>
              <a:lnSpc>
                <a:spcPct val="170000"/>
              </a:lnSpc>
            </a:pPr>
            <a:r>
              <a:rPr lang="en-US" altLang="zh-CN" sz="6400" dirty="0">
                <a:solidFill>
                  <a:srgbClr val="FFC000"/>
                </a:solidFill>
              </a:rPr>
              <a:t>breath	take a deep breath; out of breath; take my breath away</a:t>
            </a:r>
            <a:endParaRPr lang="zh-CN" altLang="zh-CN" sz="6400" dirty="0">
              <a:solidFill>
                <a:srgbClr val="FFC000"/>
              </a:solidFill>
            </a:endParaRPr>
          </a:p>
          <a:p>
            <a:pPr>
              <a:lnSpc>
                <a:spcPct val="170000"/>
              </a:lnSpc>
            </a:pPr>
            <a:r>
              <a:rPr lang="en-US" altLang="zh-CN" sz="6400" dirty="0">
                <a:solidFill>
                  <a:srgbClr val="FFC000"/>
                </a:solidFill>
              </a:rPr>
              <a:t>square one’s shoulders: 	</a:t>
            </a:r>
            <a:r>
              <a:rPr lang="zh-CN" altLang="zh-CN" sz="6400" dirty="0">
                <a:solidFill>
                  <a:srgbClr val="FFC000"/>
                </a:solidFill>
              </a:rPr>
              <a:t>挺起胸膛</a:t>
            </a:r>
          </a:p>
          <a:p>
            <a:pPr>
              <a:lnSpc>
                <a:spcPct val="170000"/>
              </a:lnSpc>
            </a:pPr>
            <a:r>
              <a:rPr lang="en-US" altLang="zh-CN" sz="6400" dirty="0">
                <a:solidFill>
                  <a:srgbClr val="FFC000"/>
                </a:solidFill>
              </a:rPr>
              <a:t>wear	</a:t>
            </a:r>
            <a:r>
              <a:rPr lang="en-US" altLang="zh-CN" sz="6400" dirty="0" smtClean="0">
                <a:solidFill>
                  <a:srgbClr val="FFC000"/>
                </a:solidFill>
              </a:rPr>
              <a:t>She </a:t>
            </a:r>
            <a:r>
              <a:rPr lang="en-US" altLang="zh-CN" sz="6400" dirty="0">
                <a:solidFill>
                  <a:srgbClr val="FFC000"/>
                </a:solidFill>
              </a:rPr>
              <a:t>wore beautiful jewels round her neck.</a:t>
            </a:r>
            <a:endParaRPr lang="zh-CN" altLang="zh-CN" sz="6400" dirty="0">
              <a:solidFill>
                <a:srgbClr val="FFC000"/>
              </a:solidFill>
            </a:endParaRPr>
          </a:p>
          <a:p>
            <a:pPr>
              <a:lnSpc>
                <a:spcPct val="170000"/>
              </a:lnSpc>
            </a:pPr>
            <a:r>
              <a:rPr lang="en-US" altLang="zh-CN" sz="6400" dirty="0">
                <a:solidFill>
                  <a:srgbClr val="FFC000"/>
                </a:solidFill>
              </a:rPr>
              <a:t>	</a:t>
            </a:r>
            <a:r>
              <a:rPr lang="en-US" altLang="zh-CN" sz="6400" dirty="0" smtClean="0">
                <a:solidFill>
                  <a:srgbClr val="FFC000"/>
                </a:solidFill>
              </a:rPr>
              <a:t>Underinflated </a:t>
            </a:r>
            <a:r>
              <a:rPr lang="en-US" altLang="zh-CN" sz="6400" dirty="0">
                <a:solidFill>
                  <a:srgbClr val="FFC000"/>
                </a:solidFill>
              </a:rPr>
              <a:t>tires also wear down more quickly</a:t>
            </a:r>
            <a:r>
              <a:rPr lang="en-US" altLang="zh-CN" sz="6400" dirty="0" smtClean="0">
                <a:solidFill>
                  <a:srgbClr val="FFC000"/>
                </a:solidFill>
              </a:rPr>
              <a:t>.</a:t>
            </a:r>
            <a:endParaRPr lang="zh-CN" altLang="zh-CN" sz="3600" kern="100" dirty="0">
              <a:solidFill>
                <a:srgbClr val="FFC000"/>
              </a:solidFill>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47133" y="719667"/>
            <a:ext cx="8593667" cy="5664200"/>
          </a:xfrm>
          <a:noFill/>
        </p:spPr>
        <p:txBody>
          <a:bodyPr>
            <a:normAutofit fontScale="25000" lnSpcReduction="20000"/>
          </a:bodyPr>
          <a:lstStyle/>
          <a:p>
            <a:pPr marL="0" indent="0">
              <a:lnSpc>
                <a:spcPct val="170000"/>
              </a:lnSpc>
              <a:buNone/>
            </a:pPr>
            <a:r>
              <a:rPr lang="en-US" altLang="zh-CN" sz="6400" dirty="0"/>
              <a:t>2 John Watson </a:t>
            </a:r>
            <a:r>
              <a:rPr lang="en-US" altLang="zh-CN" sz="6400" dirty="0">
                <a:solidFill>
                  <a:srgbClr val="FFC000"/>
                </a:solidFill>
              </a:rPr>
              <a:t>smiled</a:t>
            </a:r>
            <a:r>
              <a:rPr lang="en-US" altLang="zh-CN" sz="6400" dirty="0"/>
              <a:t> at his wife as he walked down the driveway. </a:t>
            </a:r>
            <a:r>
              <a:rPr lang="en-US" altLang="zh-CN" sz="6400" dirty="0">
                <a:solidFill>
                  <a:srgbClr val="FFC000"/>
                </a:solidFill>
              </a:rPr>
              <a:t>Round</a:t>
            </a:r>
            <a:r>
              <a:rPr lang="en-US" altLang="zh-CN" sz="6400" dirty="0"/>
              <a:t>ing the corner to Main Street, he took a deep </a:t>
            </a:r>
            <a:r>
              <a:rPr lang="en-US" altLang="zh-CN" sz="6400" dirty="0">
                <a:solidFill>
                  <a:srgbClr val="FFC000"/>
                </a:solidFill>
              </a:rPr>
              <a:t>breath</a:t>
            </a:r>
            <a:r>
              <a:rPr lang="en-US" altLang="zh-CN" sz="6400" dirty="0"/>
              <a:t>, </a:t>
            </a:r>
            <a:r>
              <a:rPr lang="en-US" altLang="zh-CN" sz="6400" dirty="0">
                <a:solidFill>
                  <a:srgbClr val="FFC000"/>
                </a:solidFill>
              </a:rPr>
              <a:t>squared his shoulders</a:t>
            </a:r>
            <a:r>
              <a:rPr lang="en-US" altLang="zh-CN" sz="6400" dirty="0"/>
              <a:t>, and joined several other men and women walking toward the station. Like Watson, each </a:t>
            </a:r>
            <a:r>
              <a:rPr lang="en-US" altLang="zh-CN" sz="6400" dirty="0">
                <a:solidFill>
                  <a:srgbClr val="FFC000"/>
                </a:solidFill>
              </a:rPr>
              <a:t>wore</a:t>
            </a:r>
            <a:r>
              <a:rPr lang="en-US" altLang="zh-CN" sz="6400" dirty="0"/>
              <a:t> a dark </a:t>
            </a:r>
            <a:r>
              <a:rPr lang="en-US" altLang="zh-CN" sz="6400" dirty="0">
                <a:solidFill>
                  <a:srgbClr val="FFC000"/>
                </a:solidFill>
              </a:rPr>
              <a:t>suit</a:t>
            </a:r>
            <a:r>
              <a:rPr lang="en-US" altLang="zh-CN" sz="6400" dirty="0"/>
              <a:t> and carried a </a:t>
            </a:r>
            <a:r>
              <a:rPr lang="en-US" altLang="zh-CN" sz="6400" dirty="0">
                <a:solidFill>
                  <a:srgbClr val="FFC000"/>
                </a:solidFill>
              </a:rPr>
              <a:t>briefcase</a:t>
            </a:r>
            <a:r>
              <a:rPr lang="en-US" altLang="zh-CN" sz="6400" dirty="0"/>
              <a:t> and a black umbrella. They were </a:t>
            </a:r>
            <a:r>
              <a:rPr lang="en-US" altLang="zh-CN" sz="6400" dirty="0">
                <a:solidFill>
                  <a:srgbClr val="FFC000"/>
                </a:solidFill>
              </a:rPr>
              <a:t>heading for </a:t>
            </a:r>
            <a:r>
              <a:rPr lang="en-US" altLang="zh-CN" sz="6400" dirty="0"/>
              <a:t>the 7:30 </a:t>
            </a:r>
            <a:r>
              <a:rPr lang="en-US" altLang="zh-CN" sz="6400" dirty="0">
                <a:solidFill>
                  <a:srgbClr val="FFC000"/>
                </a:solidFill>
              </a:rPr>
              <a:t>express</a:t>
            </a:r>
            <a:r>
              <a:rPr lang="en-US" altLang="zh-CN" sz="6400" dirty="0"/>
              <a:t> train which would </a:t>
            </a:r>
            <a:r>
              <a:rPr lang="en-US" altLang="zh-CN" sz="6400" dirty="0">
                <a:solidFill>
                  <a:srgbClr val="FFC000"/>
                </a:solidFill>
              </a:rPr>
              <a:t>deliver</a:t>
            </a:r>
            <a:r>
              <a:rPr lang="en-US" altLang="zh-CN" sz="6400" dirty="0"/>
              <a:t> them at precisely 8:17 at King's Cross station. There they would separate as each walked to the offices: lawyers, accountants, businessmen. Another work day was beginning.</a:t>
            </a:r>
            <a:endParaRPr lang="zh-CN" altLang="zh-CN" sz="6400" dirty="0"/>
          </a:p>
          <a:p>
            <a:pPr>
              <a:lnSpc>
                <a:spcPts val="2300"/>
              </a:lnSpc>
            </a:pPr>
            <a:r>
              <a:rPr lang="en-US" altLang="zh-CN" sz="6400" dirty="0" smtClean="0">
                <a:solidFill>
                  <a:srgbClr val="FFC000"/>
                </a:solidFill>
              </a:rPr>
              <a:t>suit</a:t>
            </a:r>
            <a:r>
              <a:rPr lang="en-US" altLang="zh-CN" sz="6400" dirty="0">
                <a:solidFill>
                  <a:srgbClr val="FFC000"/>
                </a:solidFill>
              </a:rPr>
              <a:t>	</a:t>
            </a:r>
            <a:r>
              <a:rPr lang="en-US" altLang="zh-CN" sz="6400" dirty="0" smtClean="0">
                <a:solidFill>
                  <a:srgbClr val="FFC000"/>
                </a:solidFill>
              </a:rPr>
              <a:t>business </a:t>
            </a:r>
            <a:r>
              <a:rPr lang="en-US" altLang="zh-CN" sz="6400" dirty="0">
                <a:solidFill>
                  <a:srgbClr val="FFC000"/>
                </a:solidFill>
              </a:rPr>
              <a:t>suit</a:t>
            </a:r>
            <a:r>
              <a:rPr lang="zh-CN" altLang="zh-CN" sz="6400" dirty="0">
                <a:solidFill>
                  <a:srgbClr val="FFC000"/>
                </a:solidFill>
              </a:rPr>
              <a:t>，</a:t>
            </a:r>
            <a:r>
              <a:rPr lang="en-US" altLang="zh-CN" sz="6400" dirty="0">
                <a:solidFill>
                  <a:srgbClr val="FFC000"/>
                </a:solidFill>
              </a:rPr>
              <a:t> diving suit</a:t>
            </a:r>
            <a:r>
              <a:rPr lang="zh-CN" altLang="zh-CN" sz="6400" dirty="0">
                <a:solidFill>
                  <a:srgbClr val="FFC000"/>
                </a:solidFill>
              </a:rPr>
              <a:t>，</a:t>
            </a:r>
            <a:r>
              <a:rPr lang="en-US" altLang="zh-CN" sz="6400" dirty="0">
                <a:solidFill>
                  <a:srgbClr val="FFC000"/>
                </a:solidFill>
              </a:rPr>
              <a:t>space suit</a:t>
            </a:r>
            <a:r>
              <a:rPr lang="zh-CN" altLang="zh-CN" sz="6400" dirty="0">
                <a:solidFill>
                  <a:srgbClr val="FFC000"/>
                </a:solidFill>
              </a:rPr>
              <a:t>，</a:t>
            </a:r>
            <a:r>
              <a:rPr lang="en-US" altLang="zh-CN" sz="6400" dirty="0">
                <a:solidFill>
                  <a:srgbClr val="FFC000"/>
                </a:solidFill>
              </a:rPr>
              <a:t>bathing suit</a:t>
            </a:r>
            <a:r>
              <a:rPr lang="zh-CN" altLang="zh-CN" sz="6400" dirty="0">
                <a:solidFill>
                  <a:srgbClr val="FFC000"/>
                </a:solidFill>
              </a:rPr>
              <a:t>，</a:t>
            </a:r>
            <a:r>
              <a:rPr lang="en-US" altLang="zh-CN" sz="6400" dirty="0">
                <a:solidFill>
                  <a:srgbClr val="FFC000"/>
                </a:solidFill>
              </a:rPr>
              <a:t>civil suit</a:t>
            </a:r>
            <a:r>
              <a:rPr lang="zh-CN" altLang="zh-CN" sz="6400" dirty="0">
                <a:solidFill>
                  <a:srgbClr val="FFC000"/>
                </a:solidFill>
              </a:rPr>
              <a:t>，</a:t>
            </a:r>
            <a:r>
              <a:rPr lang="en-US" altLang="zh-CN" sz="6400" dirty="0">
                <a:solidFill>
                  <a:srgbClr val="FFC000"/>
                </a:solidFill>
              </a:rPr>
              <a:t> law suit </a:t>
            </a:r>
            <a:endParaRPr lang="zh-CN" altLang="zh-CN" sz="6400" dirty="0">
              <a:solidFill>
                <a:srgbClr val="FFC000"/>
              </a:solidFill>
            </a:endParaRPr>
          </a:p>
          <a:p>
            <a:pPr>
              <a:lnSpc>
                <a:spcPts val="2300"/>
              </a:lnSpc>
            </a:pPr>
            <a:r>
              <a:rPr lang="en-US" altLang="zh-CN" sz="6400" dirty="0">
                <a:solidFill>
                  <a:srgbClr val="FFC000"/>
                </a:solidFill>
              </a:rPr>
              <a:t>	</a:t>
            </a:r>
            <a:r>
              <a:rPr lang="en-US" altLang="zh-CN" sz="6400" dirty="0" smtClean="0">
                <a:solidFill>
                  <a:srgbClr val="FFC000"/>
                </a:solidFill>
              </a:rPr>
              <a:t>suit </a:t>
            </a:r>
            <a:r>
              <a:rPr lang="en-US" altLang="zh-CN" sz="6400" dirty="0">
                <a:solidFill>
                  <a:srgbClr val="FFC000"/>
                </a:solidFill>
              </a:rPr>
              <a:t>yourself</a:t>
            </a:r>
            <a:r>
              <a:rPr lang="zh-CN" altLang="zh-CN" sz="6400" dirty="0">
                <a:solidFill>
                  <a:srgbClr val="FFC000"/>
                </a:solidFill>
              </a:rPr>
              <a:t>，</a:t>
            </a:r>
            <a:r>
              <a:rPr lang="en-US" altLang="zh-CN" sz="6400" dirty="0">
                <a:solidFill>
                  <a:srgbClr val="FFC000"/>
                </a:solidFill>
              </a:rPr>
              <a:t>Very spicy food doesn’t suit her stomach.</a:t>
            </a:r>
            <a:endParaRPr lang="zh-CN" altLang="zh-CN" sz="6400" dirty="0">
              <a:solidFill>
                <a:srgbClr val="FFC000"/>
              </a:solidFill>
            </a:endParaRPr>
          </a:p>
          <a:p>
            <a:pPr>
              <a:lnSpc>
                <a:spcPts val="2300"/>
              </a:lnSpc>
            </a:pPr>
            <a:r>
              <a:rPr lang="en-US" altLang="zh-CN" sz="6400" dirty="0" smtClean="0">
                <a:solidFill>
                  <a:srgbClr val="FFC000"/>
                </a:solidFill>
              </a:rPr>
              <a:t>Briefcase  He </a:t>
            </a:r>
            <a:r>
              <a:rPr lang="en-US" altLang="zh-CN" sz="6400" dirty="0">
                <a:solidFill>
                  <a:srgbClr val="FFC000"/>
                </a:solidFill>
              </a:rPr>
              <a:t>settled his briefcase comfortably in his lap.</a:t>
            </a:r>
            <a:endParaRPr lang="zh-CN" altLang="zh-CN" sz="6400" dirty="0">
              <a:solidFill>
                <a:srgbClr val="FFC000"/>
              </a:solidFill>
            </a:endParaRPr>
          </a:p>
          <a:p>
            <a:pPr>
              <a:lnSpc>
                <a:spcPts val="2300"/>
              </a:lnSpc>
            </a:pPr>
            <a:r>
              <a:rPr lang="en-US" altLang="zh-CN" sz="6400" dirty="0">
                <a:solidFill>
                  <a:srgbClr val="FFC000"/>
                </a:solidFill>
              </a:rPr>
              <a:t>head </a:t>
            </a:r>
            <a:r>
              <a:rPr lang="en-US" altLang="zh-CN" sz="6400" dirty="0" smtClean="0">
                <a:solidFill>
                  <a:srgbClr val="FFC000"/>
                </a:solidFill>
              </a:rPr>
              <a:t>for   You </a:t>
            </a:r>
            <a:r>
              <a:rPr lang="en-US" altLang="zh-CN" sz="6400" dirty="0">
                <a:solidFill>
                  <a:srgbClr val="FFC000"/>
                </a:solidFill>
              </a:rPr>
              <a:t>are heading for a completely different world, now that you are about to graduate from high school.</a:t>
            </a:r>
            <a:endParaRPr lang="zh-CN" altLang="zh-CN" sz="6400" dirty="0">
              <a:solidFill>
                <a:srgbClr val="FFC000"/>
              </a:solidFill>
            </a:endParaRPr>
          </a:p>
          <a:p>
            <a:pPr>
              <a:lnSpc>
                <a:spcPts val="2300"/>
              </a:lnSpc>
            </a:pPr>
            <a:r>
              <a:rPr lang="en-US" altLang="zh-CN" sz="6400" dirty="0">
                <a:solidFill>
                  <a:srgbClr val="FFC000"/>
                </a:solidFill>
              </a:rPr>
              <a:t>express	express company </a:t>
            </a:r>
            <a:r>
              <a:rPr lang="zh-CN" altLang="zh-CN" sz="6400" dirty="0">
                <a:solidFill>
                  <a:srgbClr val="FFC000"/>
                </a:solidFill>
              </a:rPr>
              <a:t>快递公司，</a:t>
            </a:r>
            <a:r>
              <a:rPr lang="en-US" altLang="zh-CN" sz="6400" dirty="0">
                <a:solidFill>
                  <a:srgbClr val="FFC000"/>
                </a:solidFill>
              </a:rPr>
              <a:t>by express </a:t>
            </a:r>
            <a:r>
              <a:rPr lang="zh-CN" altLang="zh-CN" sz="6400" dirty="0">
                <a:solidFill>
                  <a:srgbClr val="FFC000"/>
                </a:solidFill>
              </a:rPr>
              <a:t>通过快递，</a:t>
            </a:r>
            <a:r>
              <a:rPr lang="en-US" altLang="zh-CN" sz="6400" dirty="0">
                <a:solidFill>
                  <a:srgbClr val="FFC000"/>
                </a:solidFill>
              </a:rPr>
              <a:t>express service </a:t>
            </a:r>
            <a:r>
              <a:rPr lang="zh-CN" altLang="zh-CN" sz="6400" dirty="0">
                <a:solidFill>
                  <a:srgbClr val="FFC000"/>
                </a:solidFill>
              </a:rPr>
              <a:t>快递服务，</a:t>
            </a:r>
            <a:r>
              <a:rPr lang="en-US" altLang="zh-CN" sz="6400" dirty="0">
                <a:solidFill>
                  <a:srgbClr val="FFC000"/>
                </a:solidFill>
              </a:rPr>
              <a:t>air express </a:t>
            </a:r>
            <a:r>
              <a:rPr lang="zh-CN" altLang="zh-CN" sz="6400" dirty="0">
                <a:solidFill>
                  <a:srgbClr val="FFC000"/>
                </a:solidFill>
              </a:rPr>
              <a:t>（美）航空快递邮包；空运包裹，</a:t>
            </a:r>
            <a:r>
              <a:rPr lang="en-US" altLang="zh-CN" sz="6400" dirty="0">
                <a:solidFill>
                  <a:srgbClr val="FFC000"/>
                </a:solidFill>
              </a:rPr>
              <a:t>express gratitude </a:t>
            </a:r>
            <a:r>
              <a:rPr lang="zh-CN" altLang="zh-CN" sz="6400" dirty="0">
                <a:solidFill>
                  <a:srgbClr val="FFC000"/>
                </a:solidFill>
              </a:rPr>
              <a:t>表达感谢，</a:t>
            </a:r>
            <a:r>
              <a:rPr lang="en-US" altLang="zh-CN" sz="6400" dirty="0">
                <a:solidFill>
                  <a:srgbClr val="FFC000"/>
                </a:solidFill>
              </a:rPr>
              <a:t>daily express </a:t>
            </a:r>
            <a:r>
              <a:rPr lang="zh-CN" altLang="zh-CN" sz="6400" dirty="0">
                <a:solidFill>
                  <a:srgbClr val="FFC000"/>
                </a:solidFill>
              </a:rPr>
              <a:t>每日快报，</a:t>
            </a:r>
            <a:r>
              <a:rPr lang="en-US" altLang="zh-CN" sz="6400" dirty="0">
                <a:solidFill>
                  <a:srgbClr val="FFC000"/>
                </a:solidFill>
              </a:rPr>
              <a:t>express mail service </a:t>
            </a:r>
            <a:r>
              <a:rPr lang="zh-CN" altLang="zh-CN" sz="6400" dirty="0">
                <a:solidFill>
                  <a:srgbClr val="FFC000"/>
                </a:solidFill>
              </a:rPr>
              <a:t>特快专递，</a:t>
            </a:r>
            <a:r>
              <a:rPr lang="en-US" altLang="zh-CN" sz="6400" dirty="0">
                <a:solidFill>
                  <a:srgbClr val="FFC000"/>
                </a:solidFill>
              </a:rPr>
              <a:t>federal express </a:t>
            </a:r>
            <a:r>
              <a:rPr lang="zh-CN" altLang="zh-CN" sz="6400" dirty="0">
                <a:solidFill>
                  <a:srgbClr val="FFC000"/>
                </a:solidFill>
              </a:rPr>
              <a:t>联邦快递，美国联邦快递公司</a:t>
            </a:r>
            <a:r>
              <a:rPr lang="zh-CN" altLang="zh-CN" sz="6400" dirty="0" smtClean="0">
                <a:solidFill>
                  <a:srgbClr val="FFC000"/>
                </a:solidFill>
              </a:rPr>
              <a:t>，</a:t>
            </a:r>
            <a:endParaRPr lang="en-US" altLang="zh-CN" sz="6400" dirty="0" smtClean="0">
              <a:solidFill>
                <a:srgbClr val="FFC000"/>
              </a:solidFill>
            </a:endParaRPr>
          </a:p>
          <a:p>
            <a:pPr>
              <a:lnSpc>
                <a:spcPts val="2300"/>
              </a:lnSpc>
            </a:pPr>
            <a:r>
              <a:rPr lang="en-US" altLang="zh-CN" sz="6400" dirty="0" smtClean="0">
                <a:solidFill>
                  <a:srgbClr val="FFC000"/>
                </a:solidFill>
              </a:rPr>
              <a:t>deliver</a:t>
            </a:r>
            <a:r>
              <a:rPr lang="en-US" altLang="zh-CN" sz="6400" dirty="0">
                <a:solidFill>
                  <a:srgbClr val="FFC000"/>
                </a:solidFill>
              </a:rPr>
              <a:t>	The telegram was delivered early this morning.</a:t>
            </a:r>
            <a:endParaRPr lang="zh-CN" altLang="zh-CN" sz="6400" dirty="0">
              <a:solidFill>
                <a:srgbClr val="FFC000"/>
              </a:solidFill>
            </a:endParaRPr>
          </a:p>
          <a:p>
            <a:pPr marL="0" indent="0" algn="just">
              <a:spcAft>
                <a:spcPts val="0"/>
              </a:spcAft>
              <a:buNone/>
            </a:pPr>
            <a:endParaRPr lang="zh-CN" altLang="zh-CN" sz="3600" kern="100" dirty="0">
              <a:solidFill>
                <a:srgbClr val="FFC000"/>
              </a:solidFill>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2646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92500" lnSpcReduction="10000"/>
          </a:bodyPr>
          <a:lstStyle/>
          <a:p>
            <a:pPr marL="0" indent="0" algn="just">
              <a:spcAft>
                <a:spcPts val="0"/>
              </a:spcAft>
              <a:buNone/>
            </a:pPr>
            <a:r>
              <a:rPr lang="en-US" altLang="zh-CN" kern="100" dirty="0">
                <a:latin typeface="Times New Roman"/>
                <a:ea typeface="宋体"/>
                <a:cs typeface="Times New Roman"/>
              </a:rPr>
              <a:t>3 Watson reached platform </a:t>
            </a:r>
            <a:r>
              <a:rPr lang="en-US" altLang="zh-CN" kern="100" dirty="0" err="1">
                <a:latin typeface="Times New Roman"/>
                <a:ea typeface="宋体"/>
                <a:cs typeface="Times New Roman"/>
              </a:rPr>
              <a:t>3A</a:t>
            </a:r>
            <a:r>
              <a:rPr lang="en-US" altLang="zh-CN" kern="100" dirty="0">
                <a:latin typeface="Times New Roman"/>
                <a:ea typeface="宋体"/>
                <a:cs typeface="Times New Roman"/>
              </a:rPr>
              <a:t> and took his </a:t>
            </a:r>
            <a:r>
              <a:rPr lang="en-US" altLang="zh-CN" kern="100" dirty="0">
                <a:solidFill>
                  <a:srgbClr val="FF0000"/>
                </a:solidFill>
                <a:latin typeface="Times New Roman"/>
                <a:ea typeface="宋体"/>
                <a:cs typeface="Times New Roman"/>
              </a:rPr>
              <a:t>customary</a:t>
            </a:r>
            <a:r>
              <a:rPr lang="en-US" altLang="zh-CN" kern="100" dirty="0">
                <a:latin typeface="Times New Roman"/>
                <a:ea typeface="宋体"/>
                <a:cs typeface="Times New Roman"/>
              </a:rPr>
              <a:t> seat on the wooden bench closest to the newspaper </a:t>
            </a:r>
            <a:r>
              <a:rPr lang="en-US" altLang="zh-CN" kern="100" dirty="0">
                <a:solidFill>
                  <a:srgbClr val="FF0000"/>
                </a:solidFill>
                <a:latin typeface="Times New Roman"/>
                <a:ea typeface="宋体"/>
                <a:cs typeface="Times New Roman"/>
              </a:rPr>
              <a:t>stand</a:t>
            </a:r>
            <a:r>
              <a:rPr lang="en-US" altLang="zh-CN" kern="100" dirty="0">
                <a:latin typeface="Times New Roman"/>
                <a:ea typeface="宋体"/>
                <a:cs typeface="Times New Roman"/>
              </a:rPr>
              <a:t>. There was </a:t>
            </a:r>
            <a:r>
              <a:rPr lang="en-US" altLang="zh-CN" kern="100" dirty="0">
                <a:solidFill>
                  <a:srgbClr val="FF0000"/>
                </a:solidFill>
                <a:latin typeface="Times New Roman"/>
                <a:ea typeface="宋体"/>
                <a:cs typeface="Times New Roman"/>
              </a:rPr>
              <a:t>a clap of thunder</a:t>
            </a:r>
            <a:r>
              <a:rPr lang="en-US" altLang="zh-CN" kern="100" dirty="0">
                <a:latin typeface="Times New Roman"/>
                <a:ea typeface="宋体"/>
                <a:cs typeface="Times New Roman"/>
              </a:rPr>
              <a:t> </a:t>
            </a:r>
            <a:r>
              <a:rPr lang="en-US" altLang="zh-CN" kern="100" dirty="0">
                <a:solidFill>
                  <a:srgbClr val="FF0000"/>
                </a:solidFill>
                <a:latin typeface="Times New Roman"/>
                <a:ea typeface="宋体"/>
                <a:cs typeface="Times New Roman"/>
              </a:rPr>
              <a:t>in the distance</a:t>
            </a:r>
            <a:r>
              <a:rPr lang="en-US" altLang="zh-CN" kern="100" dirty="0">
                <a:latin typeface="Times New Roman"/>
                <a:ea typeface="宋体"/>
                <a:cs typeface="Times New Roman"/>
              </a:rPr>
              <a:t>. He nodded at the middle-aged man already sitting on the bench, </a:t>
            </a:r>
            <a:r>
              <a:rPr lang="en-US" altLang="zh-CN" kern="100" dirty="0">
                <a:solidFill>
                  <a:srgbClr val="FF0000"/>
                </a:solidFill>
                <a:latin typeface="Times New Roman"/>
                <a:ea typeface="宋体"/>
                <a:cs typeface="Times New Roman"/>
              </a:rPr>
              <a:t>newspaper in hand</a:t>
            </a:r>
            <a:r>
              <a:rPr lang="en-US" altLang="zh-CN" kern="100" dirty="0" smtClean="0">
                <a:latin typeface="Times New Roman"/>
                <a:ea typeface="宋体"/>
                <a:cs typeface="Times New Roman"/>
              </a:rPr>
              <a:t>.</a:t>
            </a:r>
          </a:p>
          <a:p>
            <a:pPr marL="0" indent="0" algn="just">
              <a:buNone/>
            </a:pPr>
            <a:r>
              <a:rPr lang="en-US" altLang="zh-CN" kern="100" dirty="0">
                <a:latin typeface="Times New Roman"/>
                <a:ea typeface="宋体"/>
                <a:cs typeface="Times New Roman"/>
              </a:rPr>
              <a:t>4. “Morning, James. </a:t>
            </a:r>
            <a:r>
              <a:rPr lang="en-US" altLang="zh-CN" kern="100" dirty="0">
                <a:solidFill>
                  <a:srgbClr val="FF0000"/>
                </a:solidFill>
                <a:latin typeface="Times New Roman"/>
                <a:ea typeface="宋体"/>
                <a:cs typeface="Times New Roman"/>
              </a:rPr>
              <a:t>Anything happening </a:t>
            </a:r>
            <a:r>
              <a:rPr lang="en-US" altLang="zh-CN" kern="100" dirty="0">
                <a:latin typeface="Times New Roman"/>
                <a:ea typeface="宋体"/>
                <a:cs typeface="Times New Roman"/>
              </a:rPr>
              <a:t>in the world today?”</a:t>
            </a:r>
            <a:endParaRPr lang="zh-CN" altLang="zh-CN" kern="100" dirty="0">
              <a:latin typeface="Times New Roman"/>
              <a:ea typeface="宋体"/>
              <a:cs typeface="Times New Roman"/>
            </a:endParaRPr>
          </a:p>
          <a:p>
            <a:pPr marL="0" indent="0" algn="just">
              <a:buNone/>
            </a:pPr>
            <a:r>
              <a:rPr lang="en-US" altLang="zh-CN" kern="100" dirty="0">
                <a:latin typeface="Times New Roman"/>
                <a:ea typeface="宋体"/>
                <a:cs typeface="Times New Roman"/>
              </a:rPr>
              <a:t>5 "Morning, John. Nothing we can't </a:t>
            </a:r>
            <a:r>
              <a:rPr lang="en-US" altLang="zh-CN" kern="100" dirty="0">
                <a:solidFill>
                  <a:srgbClr val="FF0000"/>
                </a:solidFill>
                <a:latin typeface="Times New Roman"/>
                <a:ea typeface="宋体"/>
                <a:cs typeface="Times New Roman"/>
              </a:rPr>
              <a:t>fix</a:t>
            </a:r>
            <a:r>
              <a:rPr lang="en-US" altLang="zh-CN" kern="100" dirty="0">
                <a:latin typeface="Times New Roman"/>
                <a:ea typeface="宋体"/>
                <a:cs typeface="Times New Roman"/>
              </a:rPr>
              <a:t> at the office. "</a:t>
            </a:r>
            <a:endParaRPr lang="zh-CN" altLang="zh-CN" kern="100" dirty="0">
              <a:latin typeface="Times New Roman"/>
              <a:ea typeface="宋体"/>
              <a:cs typeface="Times New Roman"/>
            </a:endParaRPr>
          </a:p>
          <a:p>
            <a:pPr marL="0" indent="0" algn="just">
              <a:buNone/>
            </a:pPr>
            <a:r>
              <a:rPr lang="en-US" altLang="zh-CN" kern="100" dirty="0">
                <a:latin typeface="Times New Roman"/>
                <a:ea typeface="宋体"/>
                <a:cs typeface="Times New Roman"/>
              </a:rPr>
              <a:t>6 Watson smiled. Fifteen years and the greeting never changed. </a:t>
            </a:r>
            <a:r>
              <a:rPr lang="en-US" altLang="zh-CN" kern="100" dirty="0">
                <a:solidFill>
                  <a:srgbClr val="FF0000"/>
                </a:solidFill>
                <a:latin typeface="Times New Roman"/>
                <a:ea typeface="宋体"/>
                <a:cs typeface="Times New Roman"/>
              </a:rPr>
              <a:t>The 7:30 </a:t>
            </a:r>
            <a:r>
              <a:rPr lang="en-US" altLang="zh-CN" kern="100" dirty="0">
                <a:latin typeface="Times New Roman"/>
                <a:ea typeface="宋体"/>
                <a:cs typeface="Times New Roman"/>
              </a:rPr>
              <a:t>roared into the station. </a:t>
            </a:r>
            <a:endParaRPr lang="zh-CN" altLang="zh-CN" kern="100" dirty="0">
              <a:latin typeface="Times New Roman"/>
              <a:ea typeface="宋体"/>
              <a:cs typeface="Times New Roman"/>
            </a:endParaRPr>
          </a:p>
          <a:p>
            <a:pPr algn="just">
              <a:spcAft>
                <a:spcPts val="0"/>
              </a:spcAft>
            </a:pPr>
            <a:endParaRPr lang="zh-CN" altLang="zh-CN" sz="3600" kern="100" dirty="0">
              <a:ea typeface="宋体"/>
              <a:cs typeface="Times New Roman"/>
            </a:endParaRPr>
          </a:p>
          <a:p>
            <a:pPr algn="just">
              <a:spcAft>
                <a:spcPts val="0"/>
              </a:spcAft>
            </a:pPr>
            <a:r>
              <a:rPr lang="en-US" altLang="zh-CN" kern="100" dirty="0">
                <a:solidFill>
                  <a:srgbClr val="FF0000"/>
                </a:solidFill>
                <a:latin typeface="Times New Roman"/>
                <a:ea typeface="宋体"/>
                <a:cs typeface="Times New Roman"/>
              </a:rPr>
              <a:t>customary	It is customary with me to do so.</a:t>
            </a:r>
            <a:endParaRPr lang="zh-CN" altLang="zh-CN" sz="3600" kern="100" dirty="0">
              <a:ea typeface="宋体"/>
              <a:cs typeface="Times New Roman"/>
            </a:endParaRPr>
          </a:p>
          <a:p>
            <a:pPr algn="just">
              <a:spcAft>
                <a:spcPts val="0"/>
              </a:spcAft>
            </a:pPr>
            <a:r>
              <a:rPr lang="en-US" altLang="zh-CN" kern="100" dirty="0">
                <a:solidFill>
                  <a:srgbClr val="FF0000"/>
                </a:solidFill>
                <a:latin typeface="Times New Roman"/>
                <a:ea typeface="宋体"/>
                <a:cs typeface="Times New Roman"/>
              </a:rPr>
              <a:t>a clap of thunder</a:t>
            </a:r>
            <a:r>
              <a:rPr lang="en-US" altLang="zh-CN" kern="100" dirty="0">
                <a:latin typeface="Times New Roman"/>
                <a:ea typeface="宋体"/>
                <a:cs typeface="Times New Roman"/>
              </a:rPr>
              <a:t> 	</a:t>
            </a:r>
            <a:r>
              <a:rPr lang="zh-CN" altLang="zh-CN" kern="100" dirty="0">
                <a:latin typeface="Times New Roman"/>
                <a:ea typeface="宋体"/>
                <a:cs typeface="Times New Roman"/>
              </a:rPr>
              <a:t>一声雷声</a:t>
            </a:r>
            <a:endParaRPr lang="zh-CN" altLang="zh-CN" sz="3600" kern="100" dirty="0">
              <a:ea typeface="宋体"/>
              <a:cs typeface="Times New Roman"/>
            </a:endParaRPr>
          </a:p>
          <a:p>
            <a:pPr algn="just">
              <a:spcAft>
                <a:spcPts val="0"/>
              </a:spcAft>
            </a:pPr>
            <a:r>
              <a:rPr lang="en-US" altLang="zh-CN" kern="100" dirty="0">
                <a:solidFill>
                  <a:srgbClr val="FF0000"/>
                </a:solidFill>
                <a:latin typeface="Times New Roman"/>
                <a:ea typeface="宋体"/>
                <a:cs typeface="Times New Roman"/>
              </a:rPr>
              <a:t>in the distance	</a:t>
            </a:r>
            <a:r>
              <a:rPr lang="zh-CN" altLang="zh-CN" kern="100" dirty="0">
                <a:solidFill>
                  <a:srgbClr val="FF0000"/>
                </a:solidFill>
                <a:latin typeface="Times New Roman"/>
                <a:ea typeface="宋体"/>
                <a:cs typeface="Times New Roman"/>
              </a:rPr>
              <a:t>在远处，</a:t>
            </a:r>
            <a:r>
              <a:rPr lang="en-US" altLang="zh-CN" kern="100" dirty="0">
                <a:solidFill>
                  <a:srgbClr val="FF0000"/>
                </a:solidFill>
                <a:latin typeface="Times New Roman"/>
                <a:ea typeface="宋体"/>
                <a:cs typeface="Times New Roman"/>
              </a:rPr>
              <a:t>short distance</a:t>
            </a:r>
            <a:r>
              <a:rPr lang="zh-CN" altLang="zh-CN" kern="100" dirty="0">
                <a:solidFill>
                  <a:srgbClr val="FF0000"/>
                </a:solidFill>
                <a:latin typeface="Times New Roman"/>
                <a:ea typeface="宋体"/>
                <a:cs typeface="Times New Roman"/>
              </a:rPr>
              <a:t>；</a:t>
            </a:r>
            <a:r>
              <a:rPr lang="en-US" altLang="zh-CN" kern="100" dirty="0">
                <a:solidFill>
                  <a:srgbClr val="FF0000"/>
                </a:solidFill>
                <a:latin typeface="Times New Roman"/>
                <a:ea typeface="宋体"/>
                <a:cs typeface="Times New Roman"/>
              </a:rPr>
              <a:t>within walking distance</a:t>
            </a:r>
            <a:endParaRPr lang="zh-CN" altLang="zh-CN" kern="100" dirty="0">
              <a:solidFill>
                <a:srgbClr val="FF0000"/>
              </a:solidFill>
              <a:latin typeface="Times New Roman"/>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92500" lnSpcReduction="20000"/>
          </a:bodyPr>
          <a:lstStyle/>
          <a:p>
            <a:pPr marL="0" indent="0" algn="just">
              <a:spcAft>
                <a:spcPts val="0"/>
              </a:spcAft>
              <a:buNone/>
            </a:pPr>
            <a:r>
              <a:rPr lang="en-US" altLang="zh-CN" kern="100" dirty="0" smtClean="0">
                <a:latin typeface="Times New Roman"/>
                <a:ea typeface="宋体"/>
                <a:cs typeface="Times New Roman"/>
              </a:rPr>
              <a:t>7 </a:t>
            </a:r>
            <a:r>
              <a:rPr lang="en-US" altLang="zh-CN" kern="100" dirty="0">
                <a:solidFill>
                  <a:srgbClr val="FF0000"/>
                </a:solidFill>
                <a:latin typeface="Times New Roman"/>
                <a:ea typeface="宋体"/>
                <a:cs typeface="Times New Roman"/>
              </a:rPr>
              <a:t>As</a:t>
            </a:r>
            <a:r>
              <a:rPr lang="en-US" altLang="zh-CN" kern="100" dirty="0">
                <a:latin typeface="Times New Roman"/>
                <a:ea typeface="宋体"/>
                <a:cs typeface="Times New Roman"/>
              </a:rPr>
              <a:t> the train </a:t>
            </a:r>
            <a:r>
              <a:rPr lang="en-US" altLang="zh-CN" kern="100" dirty="0">
                <a:solidFill>
                  <a:srgbClr val="FF0000"/>
                </a:solidFill>
                <a:latin typeface="Times New Roman"/>
                <a:ea typeface="宋体"/>
                <a:cs typeface="Times New Roman"/>
              </a:rPr>
              <a:t>arrived</a:t>
            </a:r>
            <a:r>
              <a:rPr lang="en-US" altLang="zh-CN" kern="100" dirty="0">
                <a:latin typeface="Times New Roman"/>
                <a:ea typeface="宋体"/>
                <a:cs typeface="Times New Roman"/>
              </a:rPr>
              <a:t> in the city, the storm broke. Umbrellas were </a:t>
            </a:r>
            <a:r>
              <a:rPr lang="en-US" altLang="zh-CN" kern="100" dirty="0">
                <a:solidFill>
                  <a:srgbClr val="FF0000"/>
                </a:solidFill>
                <a:latin typeface="Times New Roman"/>
                <a:ea typeface="宋体"/>
                <a:cs typeface="Times New Roman"/>
              </a:rPr>
              <a:t>opening up</a:t>
            </a:r>
            <a:r>
              <a:rPr lang="en-US" altLang="zh-CN" kern="100" dirty="0">
                <a:latin typeface="Times New Roman"/>
                <a:ea typeface="宋体"/>
                <a:cs typeface="Times New Roman"/>
              </a:rPr>
              <a:t> everywhere like winter flowers </a:t>
            </a:r>
            <a:r>
              <a:rPr lang="en-US" altLang="zh-CN" kern="100" dirty="0">
                <a:solidFill>
                  <a:srgbClr val="FF0000"/>
                </a:solidFill>
                <a:latin typeface="Times New Roman"/>
                <a:ea typeface="宋体"/>
                <a:cs typeface="Times New Roman"/>
              </a:rPr>
              <a:t>reaching for</a:t>
            </a:r>
            <a:r>
              <a:rPr lang="en-US" altLang="zh-CN" kern="100" dirty="0">
                <a:latin typeface="Times New Roman"/>
                <a:ea typeface="宋体"/>
                <a:cs typeface="Times New Roman"/>
              </a:rPr>
              <a:t> the rain. Watson </a:t>
            </a:r>
            <a:r>
              <a:rPr lang="en-US" altLang="zh-CN" kern="100" dirty="0">
                <a:solidFill>
                  <a:srgbClr val="FF0000"/>
                </a:solidFill>
                <a:latin typeface="Times New Roman"/>
                <a:ea typeface="宋体"/>
                <a:cs typeface="Times New Roman"/>
              </a:rPr>
              <a:t>turned up</a:t>
            </a:r>
            <a:r>
              <a:rPr lang="en-US" altLang="zh-CN" kern="100" dirty="0">
                <a:latin typeface="Times New Roman"/>
                <a:ea typeface="宋体"/>
                <a:cs typeface="Times New Roman"/>
              </a:rPr>
              <a:t> his collar, </a:t>
            </a:r>
            <a:r>
              <a:rPr lang="en-US" altLang="zh-CN" kern="100" dirty="0">
                <a:solidFill>
                  <a:srgbClr val="FF0000"/>
                </a:solidFill>
                <a:latin typeface="Times New Roman"/>
                <a:ea typeface="宋体"/>
                <a:cs typeface="Times New Roman"/>
              </a:rPr>
              <a:t>braced himself against</a:t>
            </a:r>
            <a:r>
              <a:rPr lang="en-US" altLang="zh-CN" kern="100" dirty="0">
                <a:latin typeface="Times New Roman"/>
                <a:ea typeface="宋体"/>
                <a:cs typeface="Times New Roman"/>
              </a:rPr>
              <a:t> the cold wind, and walked toward the law firm of Elderberry, Glover, and Sons. Fifteen years.</a:t>
            </a:r>
            <a:endParaRPr lang="zh-CN" altLang="zh-CN" sz="3600" kern="100" dirty="0">
              <a:ea typeface="宋体"/>
              <a:cs typeface="Times New Roman"/>
            </a:endParaRPr>
          </a:p>
          <a:p>
            <a:pPr marL="0" indent="0" algn="just">
              <a:spcAft>
                <a:spcPts val="0"/>
              </a:spcAft>
              <a:buNone/>
            </a:pPr>
            <a:r>
              <a:rPr lang="en-US" altLang="zh-CN" sz="3000" kern="100" dirty="0">
                <a:solidFill>
                  <a:srgbClr val="FFC000"/>
                </a:solidFill>
                <a:latin typeface="Times New Roman"/>
                <a:ea typeface="宋体"/>
                <a:cs typeface="Times New Roman"/>
              </a:rPr>
              <a:t>arrive		arrive at</a:t>
            </a:r>
            <a:r>
              <a:rPr lang="zh-CN" altLang="zh-CN" sz="3000" kern="100" dirty="0">
                <a:solidFill>
                  <a:srgbClr val="FFC000"/>
                </a:solidFill>
                <a:latin typeface="Times New Roman"/>
                <a:ea typeface="宋体"/>
                <a:cs typeface="Times New Roman"/>
              </a:rPr>
              <a:t>，</a:t>
            </a:r>
            <a:r>
              <a:rPr lang="en-US" altLang="zh-CN" sz="3000" kern="100" dirty="0">
                <a:solidFill>
                  <a:srgbClr val="FFC000"/>
                </a:solidFill>
                <a:latin typeface="Times New Roman"/>
                <a:ea typeface="宋体"/>
                <a:cs typeface="Times New Roman"/>
              </a:rPr>
              <a:t>arrive in, When my guest arrives, please notify me.</a:t>
            </a:r>
            <a:endParaRPr lang="zh-CN" altLang="zh-CN" sz="3000" kern="100" dirty="0">
              <a:solidFill>
                <a:srgbClr val="FFC000"/>
              </a:solidFill>
              <a:ea typeface="宋体"/>
              <a:cs typeface="Times New Roman"/>
            </a:endParaRPr>
          </a:p>
          <a:p>
            <a:pPr marL="0" indent="0" algn="just">
              <a:spcAft>
                <a:spcPts val="0"/>
              </a:spcAft>
              <a:buNone/>
            </a:pPr>
            <a:r>
              <a:rPr lang="en-US" altLang="zh-CN" sz="3000" kern="100" dirty="0">
                <a:solidFill>
                  <a:srgbClr val="FFC000"/>
                </a:solidFill>
                <a:latin typeface="Times New Roman"/>
                <a:ea typeface="宋体"/>
                <a:cs typeface="Times New Roman"/>
              </a:rPr>
              <a:t>open up	Our new technologies are opening up many other novel ethical dilemmas</a:t>
            </a:r>
            <a:endParaRPr lang="zh-CN" altLang="zh-CN" sz="3000" kern="100" dirty="0">
              <a:solidFill>
                <a:srgbClr val="FFC000"/>
              </a:solidFill>
              <a:ea typeface="宋体"/>
              <a:cs typeface="Times New Roman"/>
            </a:endParaRPr>
          </a:p>
          <a:p>
            <a:pPr marL="0" indent="0" algn="just">
              <a:spcAft>
                <a:spcPts val="0"/>
              </a:spcAft>
              <a:buNone/>
            </a:pPr>
            <a:r>
              <a:rPr lang="en-US" altLang="zh-CN" sz="3000" kern="100" dirty="0">
                <a:solidFill>
                  <a:srgbClr val="FFC000"/>
                </a:solidFill>
                <a:latin typeface="Times New Roman"/>
                <a:ea typeface="宋体"/>
                <a:cs typeface="Times New Roman"/>
              </a:rPr>
              <a:t>reach for	As Ember reached for the lantern, she hesitated, feeling the weight of the moment.</a:t>
            </a:r>
            <a:endParaRPr lang="zh-CN" altLang="zh-CN" sz="3000" kern="100" dirty="0">
              <a:solidFill>
                <a:srgbClr val="FFC000"/>
              </a:solidFill>
              <a:ea typeface="宋体"/>
              <a:cs typeface="Times New Roman"/>
            </a:endParaRPr>
          </a:p>
          <a:p>
            <a:pPr marL="0" indent="0" algn="just">
              <a:spcAft>
                <a:spcPts val="0"/>
              </a:spcAft>
              <a:buNone/>
            </a:pPr>
            <a:r>
              <a:rPr lang="en-US" altLang="zh-CN" sz="3000" kern="100" dirty="0">
                <a:solidFill>
                  <a:srgbClr val="FFC000"/>
                </a:solidFill>
                <a:latin typeface="Times New Roman"/>
                <a:ea typeface="宋体"/>
                <a:cs typeface="Times New Roman"/>
              </a:rPr>
              <a:t>turn up	</a:t>
            </a:r>
            <a:r>
              <a:rPr lang="zh-CN" altLang="zh-CN" sz="3000" kern="100" dirty="0">
                <a:solidFill>
                  <a:srgbClr val="FFC000"/>
                </a:solidFill>
                <a:latin typeface="Times New Roman"/>
                <a:ea typeface="宋体"/>
                <a:cs typeface="Times New Roman"/>
              </a:rPr>
              <a:t>朝上翻</a:t>
            </a:r>
            <a:r>
              <a:rPr lang="en-US" altLang="zh-CN" sz="3000" kern="100" dirty="0">
                <a:solidFill>
                  <a:srgbClr val="FFC000"/>
                </a:solidFill>
                <a:latin typeface="Times New Roman"/>
                <a:ea typeface="宋体"/>
                <a:cs typeface="Times New Roman"/>
              </a:rPr>
              <a:t>,</a:t>
            </a:r>
            <a:r>
              <a:rPr lang="zh-CN" altLang="zh-CN" sz="3000" kern="100" dirty="0">
                <a:solidFill>
                  <a:srgbClr val="FFC000"/>
                </a:solidFill>
                <a:latin typeface="Times New Roman"/>
                <a:ea typeface="宋体"/>
                <a:cs typeface="Times New Roman"/>
              </a:rPr>
              <a:t>来到</a:t>
            </a:r>
            <a:r>
              <a:rPr lang="en-US" altLang="zh-CN" sz="3000" kern="100" dirty="0">
                <a:solidFill>
                  <a:srgbClr val="FFC000"/>
                </a:solidFill>
                <a:latin typeface="Times New Roman"/>
                <a:ea typeface="宋体"/>
                <a:cs typeface="Times New Roman"/>
              </a:rPr>
              <a:t>,</a:t>
            </a:r>
            <a:r>
              <a:rPr lang="zh-CN" altLang="zh-CN" sz="3000" kern="100" dirty="0">
                <a:solidFill>
                  <a:srgbClr val="FFC000"/>
                </a:solidFill>
                <a:latin typeface="Times New Roman"/>
                <a:ea typeface="宋体"/>
                <a:cs typeface="Times New Roman"/>
              </a:rPr>
              <a:t>卷起</a:t>
            </a:r>
            <a:r>
              <a:rPr lang="en-US" altLang="zh-CN" sz="3000" kern="100" dirty="0">
                <a:solidFill>
                  <a:srgbClr val="FFC000"/>
                </a:solidFill>
                <a:latin typeface="Times New Roman"/>
                <a:ea typeface="宋体"/>
                <a:cs typeface="Times New Roman"/>
              </a:rPr>
              <a:t>,</a:t>
            </a:r>
            <a:r>
              <a:rPr lang="zh-CN" altLang="zh-CN" sz="3000" kern="100" dirty="0">
                <a:solidFill>
                  <a:srgbClr val="FFC000"/>
                </a:solidFill>
                <a:latin typeface="Times New Roman"/>
                <a:ea typeface="宋体"/>
                <a:cs typeface="Times New Roman"/>
              </a:rPr>
              <a:t>找到</a:t>
            </a:r>
            <a:r>
              <a:rPr lang="en-US" altLang="zh-CN" sz="3000" kern="100" dirty="0">
                <a:solidFill>
                  <a:srgbClr val="FFC000"/>
                </a:solidFill>
                <a:latin typeface="Times New Roman"/>
                <a:ea typeface="宋体"/>
                <a:cs typeface="Times New Roman"/>
              </a:rPr>
              <a:t>,</a:t>
            </a:r>
            <a:r>
              <a:rPr lang="zh-CN" altLang="zh-CN" sz="3000" kern="100" dirty="0">
                <a:solidFill>
                  <a:srgbClr val="FFC000"/>
                </a:solidFill>
                <a:latin typeface="Times New Roman"/>
                <a:ea typeface="宋体"/>
                <a:cs typeface="Times New Roman"/>
              </a:rPr>
              <a:t>出现</a:t>
            </a:r>
            <a:r>
              <a:rPr lang="en-US" altLang="zh-CN" sz="3000" kern="100" dirty="0">
                <a:solidFill>
                  <a:srgbClr val="FFC000"/>
                </a:solidFill>
                <a:latin typeface="Times New Roman"/>
                <a:ea typeface="宋体"/>
                <a:cs typeface="Times New Roman"/>
              </a:rPr>
              <a:t>,</a:t>
            </a:r>
            <a:r>
              <a:rPr lang="zh-CN" altLang="zh-CN" sz="3000" kern="100" dirty="0">
                <a:solidFill>
                  <a:srgbClr val="FFC000"/>
                </a:solidFill>
                <a:latin typeface="Times New Roman"/>
                <a:ea typeface="宋体"/>
                <a:cs typeface="Times New Roman"/>
              </a:rPr>
              <a:t>发生</a:t>
            </a:r>
            <a:r>
              <a:rPr lang="en-US" altLang="zh-CN" sz="3000" kern="100" dirty="0">
                <a:solidFill>
                  <a:srgbClr val="FFC000"/>
                </a:solidFill>
                <a:latin typeface="Times New Roman"/>
                <a:ea typeface="宋体"/>
                <a:cs typeface="Times New Roman"/>
              </a:rPr>
              <a:t>It wouldn’t be quite the thing to turn up in jeans and trainers.</a:t>
            </a:r>
            <a:endParaRPr lang="zh-CN" altLang="zh-CN" sz="3000" kern="100" dirty="0">
              <a:solidFill>
                <a:srgbClr val="FFC000"/>
              </a:solidFill>
              <a:ea typeface="宋体"/>
              <a:cs typeface="Times New Roman"/>
            </a:endParaRPr>
          </a:p>
          <a:p>
            <a:pPr marL="0" indent="0" algn="just">
              <a:spcAft>
                <a:spcPts val="0"/>
              </a:spcAft>
              <a:buNone/>
            </a:pPr>
            <a:r>
              <a:rPr lang="en-US" altLang="zh-CN" sz="3000" kern="100" dirty="0">
                <a:solidFill>
                  <a:srgbClr val="FFC000"/>
                </a:solidFill>
                <a:latin typeface="Times New Roman"/>
                <a:ea typeface="宋体"/>
                <a:cs typeface="Times New Roman"/>
              </a:rPr>
              <a:t>brace oneself against/for	</a:t>
            </a:r>
            <a:r>
              <a:rPr lang="zh-CN" altLang="zh-CN" sz="3000" kern="100" dirty="0">
                <a:solidFill>
                  <a:srgbClr val="FFC000"/>
                </a:solidFill>
                <a:latin typeface="Times New Roman"/>
                <a:ea typeface="宋体"/>
                <a:cs typeface="Times New Roman"/>
              </a:rPr>
              <a:t>做准备</a:t>
            </a:r>
            <a:r>
              <a:rPr lang="en-US" altLang="zh-CN" sz="3000" kern="100" dirty="0">
                <a:solidFill>
                  <a:srgbClr val="FFC000"/>
                </a:solidFill>
                <a:latin typeface="Times New Roman"/>
                <a:ea typeface="宋体"/>
                <a:cs typeface="Times New Roman"/>
              </a:rPr>
              <a:t>It's unclear how bad things could be tonight, but certainly, the authorities were bracing themselves for further unrest.</a:t>
            </a:r>
            <a:endParaRPr lang="zh-CN" altLang="zh-CN" sz="3000" kern="100" dirty="0">
              <a:solidFill>
                <a:srgbClr val="FFC000"/>
              </a:solidFill>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2F8C27-00AD-4C7D-82C5-769FF24BF52C}"/>
              </a:ext>
            </a:extLst>
          </p:cNvPr>
          <p:cNvSpPr>
            <a:spLocks noGrp="1"/>
          </p:cNvSpPr>
          <p:nvPr>
            <p:ph type="title"/>
          </p:nvPr>
        </p:nvSpPr>
        <p:spPr>
          <a:xfrm>
            <a:off x="285750" y="223315"/>
            <a:ext cx="6961054" cy="619189"/>
          </a:xfrm>
          <a:noFill/>
        </p:spPr>
        <p:txBody>
          <a:bodyPr>
            <a:normAutofit fontScale="90000"/>
          </a:bodyPr>
          <a:lstStyle/>
          <a:p>
            <a:r>
              <a:rPr lang="en-US" altLang="zh-CN" sz="3600" dirty="0">
                <a:solidFill>
                  <a:schemeClr val="bg1"/>
                </a:solidFill>
                <a:latin typeface="Microsoft YaHei UI" panose="020B0503020204020204" pitchFamily="34" charset="-122"/>
                <a:ea typeface="Microsoft YaHei UI" panose="020B0503020204020204" pitchFamily="34" charset="-122"/>
              </a:rPr>
              <a:t>Text: </a:t>
            </a:r>
            <a:r>
              <a:rPr lang="en-US" altLang="zh-CN" dirty="0"/>
              <a:t>Another Day at the Office</a:t>
            </a:r>
            <a:r>
              <a:rPr lang="en-US" altLang="zh-CN" dirty="0">
                <a:solidFill>
                  <a:schemeClr val="bg1"/>
                </a:solidFill>
                <a:latin typeface="Microsoft YaHei UI" panose="020B0503020204020204" pitchFamily="34" charset="-122"/>
                <a:ea typeface="Microsoft YaHei UI" panose="020B0503020204020204" pitchFamily="34" charset="-122"/>
              </a:rPr>
              <a:t/>
            </a:r>
            <a:br>
              <a:rPr lang="en-US" altLang="zh-CN" dirty="0">
                <a:solidFill>
                  <a:schemeClr val="bg1"/>
                </a:solidFill>
                <a:latin typeface="Microsoft YaHei UI" panose="020B0503020204020204" pitchFamily="34" charset="-122"/>
                <a:ea typeface="Microsoft YaHei UI" panose="020B0503020204020204" pitchFamily="34" charset="-122"/>
              </a:rPr>
            </a:br>
            <a:endParaRPr lang="zh-CN" altLang="en-US" dirty="0"/>
          </a:p>
        </p:txBody>
      </p:sp>
      <p:sp>
        <p:nvSpPr>
          <p:cNvPr id="3" name="内容占位符 2">
            <a:extLst>
              <a:ext uri="{FF2B5EF4-FFF2-40B4-BE49-F238E27FC236}">
                <a16:creationId xmlns="" xmlns:a16="http://schemas.microsoft.com/office/drawing/2014/main" id="{B8A5E210-CCCD-4F94-A97A-3171F275633B}"/>
              </a:ext>
            </a:extLst>
          </p:cNvPr>
          <p:cNvSpPr>
            <a:spLocks noGrp="1"/>
          </p:cNvSpPr>
          <p:nvPr>
            <p:ph idx="1"/>
          </p:nvPr>
        </p:nvSpPr>
        <p:spPr>
          <a:xfrm>
            <a:off x="355600" y="1075267"/>
            <a:ext cx="8593667" cy="5664200"/>
          </a:xfrm>
          <a:noFill/>
        </p:spPr>
        <p:txBody>
          <a:bodyPr>
            <a:normAutofit fontScale="92500" lnSpcReduction="20000"/>
          </a:bodyPr>
          <a:lstStyle/>
          <a:p>
            <a:pPr marL="0" indent="0" algn="just">
              <a:spcAft>
                <a:spcPts val="0"/>
              </a:spcAft>
              <a:buNone/>
            </a:pPr>
            <a:r>
              <a:rPr lang="en-US" altLang="zh-CN" kern="100" dirty="0">
                <a:latin typeface="Times New Roman"/>
                <a:ea typeface="宋体"/>
                <a:cs typeface="Times New Roman"/>
              </a:rPr>
              <a:t>8 As he </a:t>
            </a:r>
            <a:r>
              <a:rPr lang="en-US" altLang="zh-CN" kern="100" dirty="0">
                <a:solidFill>
                  <a:srgbClr val="FF0000"/>
                </a:solidFill>
                <a:latin typeface="Times New Roman"/>
                <a:ea typeface="宋体"/>
                <a:cs typeface="Times New Roman"/>
              </a:rPr>
              <a:t>approach</a:t>
            </a:r>
            <a:r>
              <a:rPr lang="en-US" altLang="zh-CN" kern="100" dirty="0">
                <a:latin typeface="Times New Roman"/>
                <a:ea typeface="宋体"/>
                <a:cs typeface="Times New Roman"/>
              </a:rPr>
              <a:t>ed the familiar Victorian building with </a:t>
            </a:r>
            <a:r>
              <a:rPr lang="en-US" altLang="zh-CN" kern="100" dirty="0">
                <a:solidFill>
                  <a:srgbClr val="FF0000"/>
                </a:solidFill>
                <a:latin typeface="Times New Roman"/>
                <a:ea typeface="宋体"/>
                <a:cs typeface="Times New Roman"/>
              </a:rPr>
              <a:t>the brass plaque</a:t>
            </a:r>
            <a:r>
              <a:rPr lang="en-US" altLang="zh-CN" kern="100" dirty="0">
                <a:latin typeface="Times New Roman"/>
                <a:ea typeface="宋体"/>
                <a:cs typeface="Times New Roman"/>
              </a:rPr>
              <a:t> proudly announcing the partners' names, he </a:t>
            </a:r>
            <a:r>
              <a:rPr lang="en-US" altLang="zh-CN" kern="100" dirty="0">
                <a:solidFill>
                  <a:srgbClr val="FF0000"/>
                </a:solidFill>
                <a:latin typeface="Times New Roman"/>
                <a:ea typeface="宋体"/>
                <a:cs typeface="Times New Roman"/>
              </a:rPr>
              <a:t>felt</a:t>
            </a:r>
            <a:r>
              <a:rPr lang="en-US" altLang="zh-CN" kern="100" dirty="0">
                <a:latin typeface="Times New Roman"/>
                <a:ea typeface="宋体"/>
                <a:cs typeface="Times New Roman"/>
              </a:rPr>
              <a:t> the cold </a:t>
            </a:r>
            <a:r>
              <a:rPr lang="en-US" altLang="zh-CN" kern="100" dirty="0">
                <a:solidFill>
                  <a:srgbClr val="FF0000"/>
                </a:solidFill>
                <a:latin typeface="Times New Roman"/>
                <a:ea typeface="宋体"/>
                <a:cs typeface="Times New Roman"/>
              </a:rPr>
              <a:t>hit</a:t>
            </a:r>
            <a:r>
              <a:rPr lang="en-US" altLang="zh-CN" kern="100" dirty="0">
                <a:latin typeface="Times New Roman"/>
                <a:ea typeface="宋体"/>
                <a:cs typeface="Times New Roman"/>
              </a:rPr>
              <a:t> him </a:t>
            </a:r>
            <a:r>
              <a:rPr lang="en-US" altLang="zh-CN" kern="100" dirty="0">
                <a:solidFill>
                  <a:srgbClr val="FF0000"/>
                </a:solidFill>
                <a:latin typeface="Times New Roman"/>
                <a:ea typeface="宋体"/>
                <a:cs typeface="Times New Roman"/>
              </a:rPr>
              <a:t>in</a:t>
            </a:r>
            <a:r>
              <a:rPr lang="en-US" altLang="zh-CN" kern="100" dirty="0">
                <a:latin typeface="Times New Roman"/>
                <a:ea typeface="宋体"/>
                <a:cs typeface="Times New Roman"/>
              </a:rPr>
              <a:t> the chest. His hand </a:t>
            </a:r>
            <a:r>
              <a:rPr lang="en-US" altLang="zh-CN" kern="100" dirty="0">
                <a:solidFill>
                  <a:srgbClr val="FF0000"/>
                </a:solidFill>
                <a:latin typeface="Times New Roman"/>
                <a:ea typeface="宋体"/>
                <a:cs typeface="Times New Roman"/>
              </a:rPr>
              <a:t>holding</a:t>
            </a:r>
            <a:r>
              <a:rPr lang="en-US" altLang="zh-CN" kern="100" dirty="0">
                <a:latin typeface="Times New Roman"/>
                <a:ea typeface="宋体"/>
                <a:cs typeface="Times New Roman"/>
              </a:rPr>
              <a:t> the umbrella against the bitter cold </a:t>
            </a:r>
            <a:r>
              <a:rPr lang="en-US" altLang="zh-CN" kern="100" dirty="0">
                <a:solidFill>
                  <a:srgbClr val="FF0000"/>
                </a:solidFill>
                <a:latin typeface="Times New Roman"/>
                <a:ea typeface="宋体"/>
                <a:cs typeface="Times New Roman"/>
              </a:rPr>
              <a:t>trembled and felt</a:t>
            </a:r>
            <a:r>
              <a:rPr lang="en-US" altLang="zh-CN" kern="100" dirty="0">
                <a:latin typeface="Times New Roman"/>
                <a:ea typeface="宋体"/>
                <a:cs typeface="Times New Roman"/>
              </a:rPr>
              <a:t> as cold ice. He </a:t>
            </a:r>
            <a:r>
              <a:rPr lang="en-US" altLang="zh-CN" kern="100" dirty="0">
                <a:solidFill>
                  <a:srgbClr val="FF0000"/>
                </a:solidFill>
                <a:latin typeface="Times New Roman"/>
                <a:ea typeface="宋体"/>
                <a:cs typeface="Times New Roman"/>
              </a:rPr>
              <a:t>staggered</a:t>
            </a:r>
            <a:r>
              <a:rPr lang="en-US" altLang="zh-CN" kern="100" dirty="0">
                <a:latin typeface="Times New Roman"/>
                <a:ea typeface="宋体"/>
                <a:cs typeface="Times New Roman"/>
              </a:rPr>
              <a:t> slightly. Then, once again, he took a deep breath and </a:t>
            </a:r>
            <a:r>
              <a:rPr lang="en-US" altLang="zh-CN" kern="100" dirty="0">
                <a:solidFill>
                  <a:srgbClr val="FF0000"/>
                </a:solidFill>
                <a:latin typeface="Times New Roman"/>
                <a:ea typeface="宋体"/>
                <a:cs typeface="Times New Roman"/>
              </a:rPr>
              <a:t>walked on</a:t>
            </a:r>
            <a:r>
              <a:rPr lang="en-US" altLang="zh-CN" kern="100" dirty="0">
                <a:latin typeface="Times New Roman"/>
                <a:ea typeface="宋体"/>
                <a:cs typeface="Times New Roman"/>
              </a:rPr>
              <a:t> past the office of Elderberry, Glover, and Sons.</a:t>
            </a:r>
            <a:endParaRPr lang="zh-CN" altLang="zh-CN" sz="3600" kern="100" dirty="0">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approach	new/ basic approach </a:t>
            </a:r>
            <a:r>
              <a:rPr lang="zh-CN" altLang="zh-CN" kern="100" dirty="0">
                <a:solidFill>
                  <a:srgbClr val="FFC000"/>
                </a:solidFill>
                <a:latin typeface="Times New Roman"/>
                <a:ea typeface="宋体"/>
                <a:cs typeface="Times New Roman"/>
              </a:rPr>
              <a:t>新方案；新做法；</a:t>
            </a:r>
            <a:r>
              <a:rPr lang="en-US" altLang="zh-CN" kern="100" dirty="0">
                <a:solidFill>
                  <a:srgbClr val="FFC000"/>
                </a:solidFill>
                <a:latin typeface="Times New Roman"/>
                <a:ea typeface="宋体"/>
                <a:cs typeface="Times New Roman"/>
              </a:rPr>
              <a:t>an approach to </a:t>
            </a:r>
            <a:r>
              <a:rPr lang="zh-CN" altLang="zh-CN" kern="100" dirty="0">
                <a:solidFill>
                  <a:srgbClr val="FFC000"/>
                </a:solidFill>
                <a:latin typeface="Times New Roman"/>
                <a:ea typeface="宋体"/>
                <a:cs typeface="Times New Roman"/>
              </a:rPr>
              <a:t>学习</a:t>
            </a:r>
            <a:r>
              <a:rPr lang="en-US" altLang="zh-CN" kern="100" dirty="0">
                <a:solidFill>
                  <a:srgbClr val="FFC000"/>
                </a:solidFill>
                <a:latin typeface="Times New Roman"/>
                <a:ea typeface="宋体"/>
                <a:cs typeface="Times New Roman"/>
              </a:rPr>
              <a:t>...</a:t>
            </a:r>
            <a:r>
              <a:rPr lang="zh-CN" altLang="zh-CN" kern="100" dirty="0">
                <a:solidFill>
                  <a:srgbClr val="FFC000"/>
                </a:solidFill>
                <a:latin typeface="Times New Roman"/>
                <a:ea typeface="宋体"/>
                <a:cs typeface="Times New Roman"/>
              </a:rPr>
              <a:t>的入门；学习</a:t>
            </a:r>
            <a:r>
              <a:rPr lang="en-US" altLang="zh-CN" kern="100" dirty="0">
                <a:solidFill>
                  <a:srgbClr val="FFC000"/>
                </a:solidFill>
                <a:latin typeface="Times New Roman"/>
                <a:ea typeface="宋体"/>
                <a:cs typeface="Times New Roman"/>
              </a:rPr>
              <a:t>...</a:t>
            </a:r>
            <a:r>
              <a:rPr lang="zh-CN" altLang="zh-CN" kern="100" dirty="0">
                <a:solidFill>
                  <a:srgbClr val="FFC000"/>
                </a:solidFill>
                <a:latin typeface="Times New Roman"/>
                <a:ea typeface="宋体"/>
                <a:cs typeface="Times New Roman"/>
              </a:rPr>
              <a:t>的途径；</a:t>
            </a:r>
            <a:r>
              <a:rPr lang="zh-CN" altLang="zh-CN" kern="100" dirty="0">
                <a:solidFill>
                  <a:srgbClr val="FFC000"/>
                </a:solidFill>
                <a:ea typeface="Times New Roman"/>
                <a:cs typeface="Times New Roman"/>
              </a:rPr>
              <a:t> </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		The approach of winter brings cold weather.</a:t>
            </a:r>
            <a:endParaRPr lang="zh-CN" altLang="zh-CN" sz="3600" kern="100" dirty="0">
              <a:solidFill>
                <a:srgbClr val="FFC000"/>
              </a:solidFill>
              <a:ea typeface="宋体"/>
              <a:cs typeface="Times New Roman"/>
            </a:endParaRPr>
          </a:p>
          <a:p>
            <a:pPr marL="266700" indent="0" algn="just">
              <a:spcAft>
                <a:spcPts val="0"/>
              </a:spcAft>
              <a:buNone/>
            </a:pPr>
            <a:r>
              <a:rPr lang="en-US" altLang="zh-CN" kern="100" dirty="0">
                <a:solidFill>
                  <a:srgbClr val="FFC000"/>
                </a:solidFill>
                <a:latin typeface="Times New Roman"/>
                <a:ea typeface="宋体"/>
                <a:cs typeface="Times New Roman"/>
              </a:rPr>
              <a:t>Walk softly as you approach the bed.</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brass 	</a:t>
            </a:r>
            <a:r>
              <a:rPr lang="zh-CN" altLang="zh-CN" sz="3200" kern="100" dirty="0">
                <a:solidFill>
                  <a:srgbClr val="FFC000"/>
                </a:solidFill>
                <a:latin typeface="Segoe UI"/>
                <a:ea typeface="宋体"/>
                <a:cs typeface="Segoe UI"/>
              </a:rPr>
              <a:t>黄铜</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plaque	</a:t>
            </a:r>
            <a:r>
              <a:rPr lang="zh-CN" altLang="zh-CN" sz="3200" kern="100" dirty="0">
                <a:solidFill>
                  <a:srgbClr val="FFC000"/>
                </a:solidFill>
                <a:latin typeface="Segoe UI"/>
                <a:ea typeface="宋体"/>
                <a:cs typeface="Segoe UI"/>
              </a:rPr>
              <a:t>饰板</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tremble	I tremble to think of the consequences.</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stagger	One young boy staggers under his load.</a:t>
            </a:r>
            <a:endParaRPr lang="zh-CN" altLang="zh-CN" sz="3600" kern="100" dirty="0">
              <a:solidFill>
                <a:srgbClr val="FFC000"/>
              </a:solidFill>
              <a:ea typeface="宋体"/>
              <a:cs typeface="Times New Roman"/>
            </a:endParaRPr>
          </a:p>
          <a:p>
            <a:pPr marL="0" indent="0" algn="just">
              <a:spcAft>
                <a:spcPts val="0"/>
              </a:spcAft>
              <a:buNone/>
            </a:pPr>
            <a:r>
              <a:rPr lang="en-US" altLang="zh-CN" kern="100" dirty="0">
                <a:solidFill>
                  <a:srgbClr val="FFC000"/>
                </a:solidFill>
                <a:latin typeface="Times New Roman"/>
                <a:ea typeface="宋体"/>
                <a:cs typeface="Times New Roman"/>
              </a:rPr>
              <a:t>walk on	</a:t>
            </a:r>
            <a:endParaRPr lang="zh-CN" altLang="zh-CN" sz="3600" kern="100" dirty="0">
              <a:solidFill>
                <a:srgbClr val="FFC000"/>
              </a:solidFill>
              <a:ea typeface="宋体"/>
              <a:cs typeface="Times New Roman"/>
            </a:endParaRPr>
          </a:p>
        </p:txBody>
      </p:sp>
      <p:cxnSp>
        <p:nvCxnSpPr>
          <p:cNvPr id="5" name="直接连接符 4"/>
          <p:cNvCxnSpPr/>
          <p:nvPr/>
        </p:nvCxnSpPr>
        <p:spPr>
          <a:xfrm flipV="1">
            <a:off x="0" y="719667"/>
            <a:ext cx="9144000" cy="33866"/>
          </a:xfrm>
          <a:prstGeom prst="line">
            <a:avLst/>
          </a:prstGeom>
          <a:ln w="31750" cmpd="dbl">
            <a:solidFill>
              <a:schemeClr val="accent6">
                <a:lumMod val="75000"/>
              </a:schemeClr>
            </a:solidFill>
          </a:ln>
          <a:effectLst>
            <a:glow rad="101600">
              <a:schemeClr val="accent1">
                <a:satMod val="175000"/>
                <a:alpha val="40000"/>
              </a:schemeClr>
            </a:glow>
            <a:innerShdw blurRad="63500" dist="50800" dir="5400000">
              <a:prstClr val="black">
                <a:alpha val="50000"/>
              </a:prstClr>
            </a:innerShdw>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4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自定义 2">
      <a:dk1>
        <a:srgbClr val="FFFFFF"/>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898</TotalTime>
  <Words>1280</Words>
  <Application>Microsoft Office PowerPoint</Application>
  <PresentationFormat>全屏显示(4:3)</PresentationFormat>
  <Paragraphs>121</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大学英语 College English</vt:lpstr>
      <vt:lpstr>Unit Five Woke</vt:lpstr>
      <vt:lpstr>Text: Another Day at the Office </vt:lpstr>
      <vt:lpstr>Text: Another Day at the Office </vt:lpstr>
      <vt:lpstr>Text: Another Day at the Office </vt:lpstr>
      <vt:lpstr>Text: Another Day at the Office </vt:lpstr>
      <vt:lpstr>Text: Another Day at the Office </vt:lpstr>
      <vt:lpstr>Text: Another Day at the Office </vt:lpstr>
      <vt:lpstr>Text: Another Day at the Office </vt:lpstr>
      <vt:lpstr>Text: Another Day at the Office </vt:lpstr>
      <vt:lpstr>Text: Another Day at the Office </vt:lpstr>
      <vt:lpstr>Text: Another Day at the Office </vt:lpstr>
      <vt:lpstr>Text: Another Day at the Office </vt:lpstr>
      <vt:lpstr>Grammar:后置修饰语：</vt:lpstr>
      <vt:lpstr>Grammar:后置修饰语：</vt:lpstr>
      <vt:lpstr>Grammar: Ving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西北工业大学网络教育学院</dc:title>
  <dc:subject>网院在线网络课程</dc:subject>
  <dc:creator>Administrator;冯治锋</dc:creator>
  <cp:keywords>FZF</cp:keywords>
  <dc:description>1.3</dc:description>
  <cp:lastModifiedBy>AutoBVT</cp:lastModifiedBy>
  <cp:revision>84</cp:revision>
  <dcterms:created xsi:type="dcterms:W3CDTF">2020-06-08T01:02:50Z</dcterms:created>
  <dcterms:modified xsi:type="dcterms:W3CDTF">2023-09-15T20:02:42Z</dcterms:modified>
</cp:coreProperties>
</file>